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5" r:id="rId15"/>
    <p:sldId id="329" r:id="rId16"/>
    <p:sldId id="360" r:id="rId17"/>
    <p:sldId id="324" r:id="rId18"/>
    <p:sldId id="366" r:id="rId19"/>
    <p:sldId id="361" r:id="rId20"/>
    <p:sldId id="363" r:id="rId21"/>
  </p:sldIdLst>
  <p:sldSz cx="9144000" cy="5715000" type="screen16x10"/>
  <p:notesSz cx="6858000" cy="9144000"/>
  <p:defaultTextStyle>
    <a:defPPr>
      <a:defRPr lang="en-US"/>
    </a:defPPr>
    <a:lvl1pPr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1pPr>
    <a:lvl2pPr marL="355600" indent="101600"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2pPr>
    <a:lvl3pPr marL="712788" indent="201613"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3pPr>
    <a:lvl4pPr marL="1068388" indent="303213"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4pPr>
    <a:lvl5pPr marL="1425575" indent="403225"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5pPr>
    <a:lvl6pPr marL="2286000" algn="l" defTabSz="914400" rtl="0" eaLnBrk="1" latinLnBrk="0" hangingPunct="1">
      <a:defRPr sz="1400" kern="1200">
        <a:solidFill>
          <a:schemeClr val="tx1"/>
        </a:solidFill>
        <a:latin typeface="Calibri" panose="020F0502020204030204" pitchFamily="34" charset="0"/>
        <a:ea typeface="+mn-ea"/>
        <a:cs typeface="+mn-cs"/>
      </a:defRPr>
    </a:lvl6pPr>
    <a:lvl7pPr marL="2743200" algn="l" defTabSz="914400" rtl="0" eaLnBrk="1" latinLnBrk="0" hangingPunct="1">
      <a:defRPr sz="1400" kern="1200">
        <a:solidFill>
          <a:schemeClr val="tx1"/>
        </a:solidFill>
        <a:latin typeface="Calibri" panose="020F0502020204030204" pitchFamily="34" charset="0"/>
        <a:ea typeface="+mn-ea"/>
        <a:cs typeface="+mn-cs"/>
      </a:defRPr>
    </a:lvl7pPr>
    <a:lvl8pPr marL="3200400" algn="l" defTabSz="914400" rtl="0" eaLnBrk="1" latinLnBrk="0" hangingPunct="1">
      <a:defRPr sz="1400" kern="1200">
        <a:solidFill>
          <a:schemeClr val="tx1"/>
        </a:solidFill>
        <a:latin typeface="Calibri" panose="020F0502020204030204" pitchFamily="34" charset="0"/>
        <a:ea typeface="+mn-ea"/>
        <a:cs typeface="+mn-cs"/>
      </a:defRPr>
    </a:lvl8pPr>
    <a:lvl9pPr marL="3657600" algn="l" defTabSz="914400" rtl="0" eaLnBrk="1" latinLnBrk="0" hangingPunct="1">
      <a:defRPr sz="1400"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pos="144">
          <p15:clr>
            <a:srgbClr val="A4A3A4"/>
          </p15:clr>
        </p15:guide>
        <p15:guide id="2" orient="horz" pos="1296">
          <p15:clr>
            <a:srgbClr val="A4A3A4"/>
          </p15:clr>
        </p15:guide>
        <p15:guide id="3" pos="2880">
          <p15:clr>
            <a:srgbClr val="A4A3A4"/>
          </p15:clr>
        </p15:guide>
        <p15:guide id="4" orient="horz" pos="1800">
          <p15:clr>
            <a:srgbClr val="A4A3A4"/>
          </p15:clr>
        </p15:guide>
        <p15:guide id="5" pos="4464">
          <p15:clr>
            <a:srgbClr val="A4A3A4"/>
          </p15:clr>
        </p15:guide>
        <p15:guide id="6" pos="4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1878"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713203"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713203" eaLnBrk="1" fontAlgn="auto" hangingPunct="1">
              <a:spcBef>
                <a:spcPts val="0"/>
              </a:spcBef>
              <a:spcAft>
                <a:spcPts val="0"/>
              </a:spcAft>
              <a:defRPr sz="1200" smtClean="0">
                <a:latin typeface="+mn-lt"/>
              </a:defRPr>
            </a:lvl1pPr>
          </a:lstStyle>
          <a:p>
            <a:pPr>
              <a:defRPr/>
            </a:pPr>
            <a:fld id="{9371A2D5-A818-4CD2-A8F4-7A4FB106D0C4}" type="datetimeFigureOut">
              <a:rPr lang="en-US"/>
              <a:pPr>
                <a:defRPr/>
              </a:pPr>
              <a:t>10/31/2017</a:t>
            </a:fld>
            <a:endParaRPr lang="es-MX"/>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713203"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713203" eaLnBrk="1" fontAlgn="auto" hangingPunct="1">
              <a:spcBef>
                <a:spcPts val="0"/>
              </a:spcBef>
              <a:spcAft>
                <a:spcPts val="0"/>
              </a:spcAft>
              <a:defRPr sz="1200" smtClean="0">
                <a:latin typeface="+mn-lt"/>
              </a:defRPr>
            </a:lvl1pPr>
          </a:lstStyle>
          <a:p>
            <a:pPr>
              <a:defRPr/>
            </a:pPr>
            <a:fld id="{35D966D3-09FE-43DB-AE16-1CDA2AE1FBE6}" type="slidenum">
              <a:rPr lang="en-US"/>
              <a:pPr>
                <a:defRPr/>
              </a:pPr>
              <a:t>‹#›</a:t>
            </a:fld>
            <a:endParaRPr lang="es-MX"/>
          </a:p>
        </p:txBody>
      </p:sp>
    </p:spTree>
    <p:extLst>
      <p:ext uri="{BB962C8B-B14F-4D97-AF65-F5344CB8AC3E}">
        <p14:creationId xmlns:p14="http://schemas.microsoft.com/office/powerpoint/2010/main" val="277183110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MX" b="0" u="none" dirty="0"/>
              <a:t>La siguiente presentación está pensada para niños entre 5 y 10 años de edad. Le recomendamos hacer una planificación de 60 minutos de duración para esta actividad. Abrevie la presentación en el caso de participantes más pequeños. </a:t>
            </a:r>
            <a:endParaRPr lang="es-MX" b="1" u="sng" dirty="0"/>
          </a:p>
          <a:p>
            <a:pPr>
              <a:spcBef>
                <a:spcPct val="0"/>
              </a:spcBef>
            </a:pPr>
            <a:endParaRPr lang="es-MX" altLang="en-US" b="1" u="sng" dirty="0">
              <a:solidFill>
                <a:srgbClr val="000000"/>
              </a:solidFill>
            </a:endParaRPr>
          </a:p>
          <a:p>
            <a:pPr>
              <a:spcBef>
                <a:spcPct val="0"/>
              </a:spcBef>
            </a:pPr>
            <a:r>
              <a:rPr lang="es-MX" altLang="en-US" b="1" u="sng" dirty="0">
                <a:solidFill>
                  <a:srgbClr val="000000"/>
                </a:solidFill>
              </a:rPr>
              <a:t>GUIÓN DE MUESTRA: </a:t>
            </a:r>
          </a:p>
          <a:p>
            <a:pPr>
              <a:spcBef>
                <a:spcPct val="0"/>
              </a:spcBef>
            </a:pPr>
            <a:endParaRPr lang="es-MX" altLang="en-US" b="1" u="sng" dirty="0">
              <a:solidFill>
                <a:srgbClr val="000000"/>
              </a:solidFill>
            </a:endParaRPr>
          </a:p>
          <a:p>
            <a:pPr>
              <a:defRPr/>
            </a:pPr>
            <a:r>
              <a:rPr lang="es-MX" b="0" u="none" dirty="0"/>
              <a:t>“¡Hola a todos</a:t>
            </a:r>
            <a:r>
              <a:rPr lang="es-MX" kern="1200" dirty="0">
                <a:effectLst/>
                <a:latin typeface="+mn-lt"/>
              </a:rPr>
              <a:t>! Soy &lt;name&gt;, de &lt;organization&gt;. </a:t>
            </a:r>
            <a:r>
              <a:rPr lang="es-MX" b="0" u="none" dirty="0"/>
              <a:t>Hoy vamos a jugar el Hora de </a:t>
            </a:r>
            <a:r>
              <a:rPr lang="es-MX" b="0" u="none" dirty="0" err="1"/>
              <a:t>Código</a:t>
            </a:r>
            <a:r>
              <a:rPr lang="es-MX" b="0" u="none" baseline="30000" dirty="0" err="1"/>
              <a:t>TM</a:t>
            </a:r>
            <a:r>
              <a:rPr lang="es-MX" b="0" u="none" dirty="0"/>
              <a:t> de Minecraft. </a:t>
            </a:r>
            <a:r>
              <a:rPr lang="es-MX" kern="1200" dirty="0">
                <a:effectLst/>
                <a:latin typeface="+mn-lt"/>
              </a:rPr>
              <a:t>Hora de </a:t>
            </a:r>
            <a:r>
              <a:rPr lang="es-MX" kern="1200" dirty="0" err="1">
                <a:effectLst/>
                <a:latin typeface="+mn-lt"/>
              </a:rPr>
              <a:t>Código</a:t>
            </a:r>
            <a:r>
              <a:rPr lang="es-MX" b="0" u="none" baseline="30000" dirty="0" err="1"/>
              <a:t>TM</a:t>
            </a:r>
            <a:r>
              <a:rPr lang="es-MX" dirty="0"/>
              <a:t> es</a:t>
            </a:r>
            <a:r>
              <a:rPr lang="es-MX" kern="1200" dirty="0">
                <a:effectLst/>
                <a:latin typeface="+mn-lt"/>
              </a:rPr>
              <a:t> una campaña internacional dirigida por la organización sin fines de lucro Code.org con el fin de demostrar que cualquier persona puede aprender los aspectos básicos de programación. Hoy ustedes podrán participar de ella</a:t>
            </a:r>
            <a:r>
              <a:rPr lang="es-MX" dirty="0"/>
              <a:t> y aprender como programar usando el nuevo tutorial de Hora de </a:t>
            </a:r>
            <a:r>
              <a:rPr lang="es-MX" dirty="0" err="1"/>
              <a:t>Código</a:t>
            </a:r>
            <a:r>
              <a:rPr lang="es-MX" b="0" u="none" baseline="30000" dirty="0" err="1"/>
              <a:t>TM</a:t>
            </a:r>
            <a:r>
              <a:rPr lang="es-MX" dirty="0"/>
              <a:t> de Minecraft para </a:t>
            </a:r>
            <a:r>
              <a:rPr lang="es-MX" b="0" u="none" baseline="0" dirty="0"/>
              <a:t>Microsoft. Pero antes de eso, vamos a hablar un poco sobre qué es la programación, por qué es importante y por qué es tan divertido.</a:t>
            </a:r>
            <a:endParaRPr lang="es-MX" b="1" u="sng" dirty="0"/>
          </a:p>
          <a:p>
            <a:pPr>
              <a:spcBef>
                <a:spcPct val="0"/>
              </a:spcBef>
            </a:pPr>
            <a:endParaRPr lang="es-MX" altLang="en-US" dirty="0">
              <a:solidFill>
                <a:srgbClr val="000000"/>
              </a:solidFill>
            </a:endParaRPr>
          </a:p>
          <a:p>
            <a:pPr>
              <a:spcBef>
                <a:spcPct val="0"/>
              </a:spcBef>
            </a:pPr>
            <a:endParaRPr lang="es-MX" altLang="en-US" dirty="0">
              <a:solidFill>
                <a:srgbClr val="000000"/>
              </a:solidFill>
            </a:endParaRPr>
          </a:p>
          <a:p>
            <a:pPr>
              <a:spcBef>
                <a:spcPct val="0"/>
              </a:spcBef>
            </a:pPr>
            <a:r>
              <a:rPr lang="es-MX" altLang="en-US" b="1" u="sng" dirty="0">
                <a:solidFill>
                  <a:srgbClr val="000000"/>
                </a:solidFill>
              </a:rPr>
              <a:t>OBJETIVO DE LA DIAPOSITIVA:</a:t>
            </a:r>
            <a:r>
              <a:rPr lang="es-MX" dirty="0"/>
              <a:t> </a:t>
            </a:r>
          </a:p>
          <a:p>
            <a:pPr>
              <a:spcBef>
                <a:spcPct val="0"/>
              </a:spcBef>
            </a:pPr>
            <a:endParaRPr lang="es-MX" altLang="en-US" dirty="0">
              <a:solidFill>
                <a:srgbClr val="000000"/>
              </a:solidFill>
            </a:endParaRPr>
          </a:p>
          <a:p>
            <a:pPr>
              <a:spcBef>
                <a:spcPct val="0"/>
              </a:spcBef>
            </a:pPr>
            <a:r>
              <a:rPr lang="es-MX" altLang="en-US" dirty="0">
                <a:solidFill>
                  <a:srgbClr val="000000"/>
                </a:solidFill>
              </a:rPr>
              <a:t>¡Hacer que los</a:t>
            </a:r>
            <a:r>
              <a:rPr lang="es-MX" dirty="0"/>
              <a:t> </a:t>
            </a:r>
            <a:r>
              <a:rPr lang="es-MX" altLang="en-US" dirty="0">
                <a:solidFill>
                  <a:srgbClr val="000000"/>
                </a:solidFill>
              </a:rPr>
              <a:t>participantes se entusiasmen con Hora de Código™!</a:t>
            </a:r>
          </a:p>
          <a:p>
            <a:pPr>
              <a:spcBef>
                <a:spcPct val="0"/>
              </a:spcBef>
            </a:pPr>
            <a:endParaRPr lang="es-MX" altLang="en-US" dirty="0">
              <a:solidFill>
                <a:srgbClr val="000000"/>
              </a:solidFill>
            </a:endParaRPr>
          </a:p>
          <a:p>
            <a:pPr>
              <a:spcBef>
                <a:spcPct val="0"/>
              </a:spcBef>
            </a:pPr>
            <a:r>
              <a:rPr lang="es-MX" altLang="en-US" sz="1200" b="1" u="sng" kern="1200" dirty="0">
                <a:solidFill>
                  <a:srgbClr val="000000"/>
                </a:solidFill>
                <a:latin typeface="+mn-lt"/>
              </a:rPr>
              <a:t>NOTA PARA EL FACILITADOR:</a:t>
            </a:r>
          </a:p>
          <a:p>
            <a:pPr>
              <a:spcBef>
                <a:spcPct val="0"/>
              </a:spcBef>
            </a:pPr>
            <a:r>
              <a:rPr lang="es-MX" altLang="en-US" dirty="0">
                <a:solidFill>
                  <a:srgbClr val="000000"/>
                </a:solidFill>
              </a:rPr>
              <a:t>Tenga</a:t>
            </a:r>
            <a:r>
              <a:rPr lang="es-MX" dirty="0"/>
              <a:t> </a:t>
            </a:r>
            <a:r>
              <a:rPr lang="es-MX" altLang="en-US" dirty="0">
                <a:solidFill>
                  <a:srgbClr val="000000"/>
                </a:solidFill>
              </a:rPr>
              <a:t>en</a:t>
            </a:r>
            <a:r>
              <a:rPr lang="es-MX" dirty="0"/>
              <a:t> </a:t>
            </a:r>
            <a:r>
              <a:rPr lang="es-MX" altLang="en-US" dirty="0">
                <a:solidFill>
                  <a:srgbClr val="000000"/>
                </a:solidFill>
              </a:rPr>
              <a:t>cuenta que el objetivo principal del evento</a:t>
            </a:r>
            <a:r>
              <a:rPr lang="es-MX" dirty="0"/>
              <a:t> </a:t>
            </a:r>
            <a:r>
              <a:rPr lang="es-MX" altLang="en-US" dirty="0">
                <a:solidFill>
                  <a:srgbClr val="000000"/>
                </a:solidFill>
              </a:rPr>
              <a:t>es que los</a:t>
            </a:r>
            <a:r>
              <a:rPr lang="es-MX" dirty="0"/>
              <a:t> </a:t>
            </a:r>
            <a:r>
              <a:rPr lang="es-MX" altLang="en-US" dirty="0">
                <a:solidFill>
                  <a:srgbClr val="000000"/>
                </a:solidFill>
              </a:rPr>
              <a:t>participantes se involucren</a:t>
            </a:r>
            <a:r>
              <a:rPr lang="es-MX" dirty="0"/>
              <a:t> </a:t>
            </a:r>
            <a:r>
              <a:rPr lang="es-MX" altLang="en-US" dirty="0">
                <a:solidFill>
                  <a:srgbClr val="000000"/>
                </a:solidFill>
              </a:rPr>
              <a:t>activamente con el tutorial. Limite el tiempo de su</a:t>
            </a:r>
            <a:r>
              <a:rPr lang="es-MX" dirty="0"/>
              <a:t> </a:t>
            </a:r>
            <a:r>
              <a:rPr lang="es-MX" altLang="en-US" dirty="0">
                <a:solidFill>
                  <a:srgbClr val="000000"/>
                </a:solidFill>
              </a:rPr>
              <a:t>presentación para cumplir con este</a:t>
            </a:r>
            <a:r>
              <a:rPr lang="es-MX" dirty="0"/>
              <a:t> </a:t>
            </a:r>
            <a:r>
              <a:rPr lang="es-MX" altLang="en-US" dirty="0">
                <a:solidFill>
                  <a:srgbClr val="000000"/>
                </a:solidFill>
              </a:rPr>
              <a:t>propósito. La mayoría de las diapositivas de este set de documentos</a:t>
            </a:r>
            <a:r>
              <a:rPr lang="es-MX" dirty="0"/>
              <a:t> </a:t>
            </a:r>
            <a:r>
              <a:rPr lang="es-MX" altLang="en-US" dirty="0">
                <a:solidFill>
                  <a:srgbClr val="000000"/>
                </a:solidFill>
              </a:rPr>
              <a:t>están</a:t>
            </a:r>
            <a:r>
              <a:rPr lang="es-MX" dirty="0"/>
              <a:t> </a:t>
            </a:r>
            <a:r>
              <a:rPr lang="es-MX" altLang="en-US" dirty="0">
                <a:solidFill>
                  <a:srgbClr val="000000"/>
                </a:solidFill>
              </a:rPr>
              <a:t>diseñadas para mostrarse</a:t>
            </a:r>
            <a:r>
              <a:rPr lang="es-MX" dirty="0"/>
              <a:t> </a:t>
            </a:r>
            <a:r>
              <a:rPr lang="es-MX" altLang="en-US" dirty="0">
                <a:solidFill>
                  <a:srgbClr val="000000"/>
                </a:solidFill>
              </a:rPr>
              <a:t>muy</a:t>
            </a:r>
            <a:r>
              <a:rPr lang="es-MX" dirty="0"/>
              <a:t> </a:t>
            </a:r>
            <a:r>
              <a:rPr lang="es-MX" altLang="en-US" dirty="0">
                <a:solidFill>
                  <a:srgbClr val="000000"/>
                </a:solidFill>
              </a:rPr>
              <a:t>brevemente y servir</a:t>
            </a:r>
            <a:r>
              <a:rPr lang="es-MX" dirty="0"/>
              <a:t> </a:t>
            </a:r>
            <a:r>
              <a:rPr lang="es-MX" altLang="en-US" dirty="0">
                <a:solidFill>
                  <a:srgbClr val="000000"/>
                </a:solidFill>
              </a:rPr>
              <a:t>como</a:t>
            </a:r>
            <a:r>
              <a:rPr lang="es-MX" dirty="0"/>
              <a:t> </a:t>
            </a:r>
            <a:r>
              <a:rPr lang="es-MX" altLang="en-US" dirty="0">
                <a:solidFill>
                  <a:srgbClr val="000000"/>
                </a:solidFill>
              </a:rPr>
              <a:t>apoyo de una</a:t>
            </a:r>
            <a:r>
              <a:rPr lang="es-MX" dirty="0"/>
              <a:t> </a:t>
            </a:r>
            <a:r>
              <a:rPr lang="es-MX" altLang="en-US" dirty="0">
                <a:solidFill>
                  <a:srgbClr val="000000"/>
                </a:solidFill>
              </a:rPr>
              <a:t>presentación oral y fluida.</a:t>
            </a:r>
          </a:p>
          <a:p>
            <a:pPr>
              <a:spcBef>
                <a:spcPct val="0"/>
              </a:spcBef>
            </a:pPr>
            <a:endParaRPr lang="es-MX" altLang="en-US" dirty="0">
              <a:solidFill>
                <a:srgbClr val="000000"/>
              </a:solidFill>
            </a:endParaRPr>
          </a:p>
          <a:p>
            <a:pPr>
              <a:spcBef>
                <a:spcPct val="0"/>
              </a:spcBef>
            </a:pPr>
            <a:endParaRPr lang="es-MX" altLang="en-US" dirty="0">
              <a:solidFill>
                <a:srgbClr val="000000"/>
              </a:solidFill>
            </a:endParaRPr>
          </a:p>
          <a:p>
            <a:pPr>
              <a:spcBef>
                <a:spcPct val="0"/>
              </a:spcBef>
            </a:pPr>
            <a:r>
              <a:rPr lang="es-MX" altLang="en-US" b="1" u="sng" dirty="0">
                <a:solidFill>
                  <a:srgbClr val="000000"/>
                </a:solidFill>
              </a:rPr>
              <a:t>INSTRUCCIONES PARA LAS IMÁGENES DE ESTA DIAPOSITIVA: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Esta imagen representa la participación de todo el mundo en los eventos de Hora de Código™.</a:t>
            </a: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9AF98AA0-2012-40B0-9169-A91F7AD4BBDE}" type="slidenum">
              <a:rPr lang="en-US" altLang="en-US" sz="1200">
                <a:solidFill>
                  <a:srgbClr val="000000"/>
                </a:solidFill>
              </a:rPr>
              <a:pPr defTabSz="712788" fontAlgn="base">
                <a:spcBef>
                  <a:spcPct val="0"/>
                </a:spcBef>
                <a:spcAft>
                  <a:spcPct val="0"/>
                </a:spcAft>
                <a:buSzPct val="100000"/>
              </a:pPr>
              <a:t>1</a:t>
            </a:fld>
            <a:endParaRPr lang="es-MX" altLang="en-US" sz="1200">
              <a:solidFill>
                <a:srgbClr val="000000"/>
              </a:solidFill>
            </a:endParaRPr>
          </a:p>
        </p:txBody>
      </p:sp>
    </p:spTree>
    <p:extLst>
      <p:ext uri="{BB962C8B-B14F-4D97-AF65-F5344CB8AC3E}">
        <p14:creationId xmlns:p14="http://schemas.microsoft.com/office/powerpoint/2010/main" val="203733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r>
              <a:rPr lang="es-MX" b="0" baseline="0" dirty="0"/>
              <a:t>“¡</a:t>
            </a:r>
            <a:r>
              <a:rPr lang="es-MX" sz="1200" kern="1200" dirty="0">
                <a:solidFill>
                  <a:schemeClr val="tx1"/>
                </a:solidFill>
                <a:effectLst/>
                <a:latin typeface="+mn-lt"/>
              </a:rPr>
              <a:t>La programación también te permite crear cosas nuevas y así te ayuda a ser imaginativo y creativo!”</a:t>
            </a:r>
          </a:p>
          <a:p>
            <a:pPr>
              <a:spcBef>
                <a:spcPct val="0"/>
              </a:spcBef>
            </a:pPr>
            <a:endParaRPr lang="es-MX" altLang="en-US" dirty="0">
              <a:solidFill>
                <a:srgbClr val="000000"/>
              </a:solidFill>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9BA5CBF8-AD39-4B2B-A512-1A45D9EB4858}" type="slidenum">
              <a:rPr lang="en-US" altLang="en-US" sz="1200">
                <a:solidFill>
                  <a:srgbClr val="000000"/>
                </a:solidFill>
              </a:rPr>
              <a:pPr defTabSz="712788" fontAlgn="base">
                <a:spcBef>
                  <a:spcPct val="0"/>
                </a:spcBef>
                <a:spcAft>
                  <a:spcPct val="0"/>
                </a:spcAft>
                <a:buSzPct val="100000"/>
              </a:pPr>
              <a:t>10</a:t>
            </a:fld>
            <a:endParaRPr lang="es-MX" altLang="en-US" sz="1200">
              <a:solidFill>
                <a:srgbClr val="000000"/>
              </a:solidFill>
            </a:endParaRPr>
          </a:p>
        </p:txBody>
      </p:sp>
    </p:spTree>
    <p:extLst>
      <p:ext uri="{BB962C8B-B14F-4D97-AF65-F5344CB8AC3E}">
        <p14:creationId xmlns:p14="http://schemas.microsoft.com/office/powerpoint/2010/main" val="2323903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MX" dirty="0"/>
              <a:t>“¡La programación es una actividad grupal! Dado que todo aquel que programa está resolviendo problemas y haciendo uso de su imaginación constantemente, pueden </a:t>
            </a:r>
            <a:r>
              <a:rPr lang="es-MX" sz="1200" kern="1200" dirty="0">
                <a:solidFill>
                  <a:schemeClr val="tx1"/>
                </a:solidFill>
                <a:effectLst/>
                <a:latin typeface="+mn-lt"/>
              </a:rPr>
              <a:t>ayudarse compartiendo sus ideas y soluciones.” </a:t>
            </a:r>
            <a:endParaRPr lang="es-MX" dirty="0"/>
          </a:p>
          <a:p>
            <a:pPr>
              <a:spcBef>
                <a:spcPct val="0"/>
              </a:spcBef>
            </a:pPr>
            <a:endParaRPr lang="es-MX" altLang="en-US" dirty="0">
              <a:solidFill>
                <a:srgbClr val="000000"/>
              </a:solidFill>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091BC95A-10A7-4CFE-948B-DB502904DDB0}" type="slidenum">
              <a:rPr lang="en-US" altLang="en-US" sz="1200">
                <a:solidFill>
                  <a:srgbClr val="000000"/>
                </a:solidFill>
              </a:rPr>
              <a:pPr defTabSz="712788" fontAlgn="base">
                <a:spcBef>
                  <a:spcPct val="0"/>
                </a:spcBef>
                <a:spcAft>
                  <a:spcPct val="0"/>
                </a:spcAft>
                <a:buSzPct val="100000"/>
              </a:pPr>
              <a:t>11</a:t>
            </a:fld>
            <a:endParaRPr lang="es-MX" altLang="en-US" sz="1200">
              <a:solidFill>
                <a:srgbClr val="000000"/>
              </a:solidFill>
            </a:endParaRPr>
          </a:p>
        </p:txBody>
      </p:sp>
    </p:spTree>
    <p:extLst>
      <p:ext uri="{BB962C8B-B14F-4D97-AF65-F5344CB8AC3E}">
        <p14:creationId xmlns:p14="http://schemas.microsoft.com/office/powerpoint/2010/main" val="1888359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“¿Qué les gusta</a:t>
            </a:r>
            <a:r>
              <a:rPr lang="es-MX" dirty="0"/>
              <a:t> </a:t>
            </a:r>
            <a:r>
              <a:rPr lang="es-MX" altLang="en-US" dirty="0">
                <a:solidFill>
                  <a:srgbClr val="000000"/>
                </a:solidFill>
              </a:rPr>
              <a:t>hacer? Puede</a:t>
            </a:r>
            <a:r>
              <a:rPr lang="es-MX" dirty="0"/>
              <a:t> </a:t>
            </a:r>
            <a:r>
              <a:rPr lang="es-MX" altLang="en-US" dirty="0">
                <a:solidFill>
                  <a:srgbClr val="000000"/>
                </a:solidFill>
              </a:rPr>
              <a:t>ser</a:t>
            </a:r>
            <a:r>
              <a:rPr lang="es-MX" dirty="0"/>
              <a:t> </a:t>
            </a:r>
            <a:r>
              <a:rPr lang="es-MX" altLang="en-US" dirty="0">
                <a:solidFill>
                  <a:srgbClr val="000000"/>
                </a:solidFill>
              </a:rPr>
              <a:t>cualquier</a:t>
            </a:r>
            <a:r>
              <a:rPr lang="es-MX" dirty="0"/>
              <a:t> </a:t>
            </a:r>
            <a:r>
              <a:rPr lang="es-MX" altLang="en-US" dirty="0">
                <a:solidFill>
                  <a:srgbClr val="000000"/>
                </a:solidFill>
              </a:rPr>
              <a:t>actividad: leer, practicar</a:t>
            </a:r>
            <a:r>
              <a:rPr lang="es-MX" dirty="0"/>
              <a:t> </a:t>
            </a:r>
            <a:r>
              <a:rPr lang="es-MX" altLang="en-US" dirty="0">
                <a:solidFill>
                  <a:srgbClr val="000000"/>
                </a:solidFill>
              </a:rPr>
              <a:t>deportes, moda, jugar</a:t>
            </a:r>
            <a:r>
              <a:rPr lang="es-MX" dirty="0"/>
              <a:t> </a:t>
            </a:r>
            <a:r>
              <a:rPr lang="es-MX" altLang="en-US" dirty="0">
                <a:solidFill>
                  <a:srgbClr val="000000"/>
                </a:solidFill>
              </a:rPr>
              <a:t>videojuegos”.</a:t>
            </a:r>
          </a:p>
          <a:p>
            <a:pPr>
              <a:spcBef>
                <a:spcPct val="0"/>
              </a:spcBef>
            </a:pPr>
            <a:endParaRPr lang="es-MX" altLang="en-US" dirty="0">
              <a:solidFill>
                <a:srgbClr val="000000"/>
              </a:solidFill>
            </a:endParaRPr>
          </a:p>
          <a:p>
            <a:pPr>
              <a:spcBef>
                <a:spcPct val="0"/>
              </a:spcBef>
            </a:pPr>
            <a:r>
              <a:rPr lang="es-MX" altLang="en-US" b="1" u="sng" dirty="0">
                <a:solidFill>
                  <a:srgbClr val="000000"/>
                </a:solidFill>
              </a:rPr>
              <a:t>OBJETIVO DE LA DIAPOSITIVA:</a:t>
            </a:r>
          </a:p>
          <a:p>
            <a:pPr>
              <a:spcBef>
                <a:spcPct val="0"/>
              </a:spcBef>
            </a:pPr>
            <a:endParaRPr lang="es-MX" altLang="en-US" b="1" u="sng"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rPr>
              <a:t>Presentar la programación como algo conectado con intereses fuera del espacio tecnológico, con lo cual es más probable que los jóvenes se sientan interesados en el tema. El objetivo es que imaginen cómo podrían transferir la programación a algo que les apasione y desarrollar aún más ese interés. </a:t>
            </a:r>
            <a:endParaRPr lang="es-MX" b="1" u="sng" dirty="0"/>
          </a:p>
          <a:p>
            <a:pPr>
              <a:spcBef>
                <a:spcPct val="0"/>
              </a:spcBef>
            </a:pPr>
            <a:endParaRPr lang="es-MX" altLang="en-US" dirty="0">
              <a:solidFill>
                <a:srgbClr val="000000"/>
              </a:solidFill>
            </a:endParaRPr>
          </a:p>
          <a:p>
            <a:r>
              <a:rPr lang="es-MX" altLang="en-US" sz="1200" b="1" u="sng" kern="1200" dirty="0">
                <a:solidFill>
                  <a:srgbClr val="000000"/>
                </a:solidFill>
                <a:latin typeface="+mn-lt"/>
              </a:rPr>
              <a:t>NOTA PARA EL FACILITADOR</a:t>
            </a:r>
            <a:r>
              <a:rPr lang="es-MX" b="1" u="sng" dirty="0"/>
              <a:t>:</a:t>
            </a:r>
            <a:r>
              <a:rPr lang="es-MX" b="1" u="none" dirty="0"/>
              <a:t> </a:t>
            </a:r>
            <a:r>
              <a:rPr lang="es-MX" b="0" dirty="0"/>
              <a:t>pídeles a los participantes que compartan sus ideas y aquello que los apasiona.</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4B6364EE-43D2-4963-A5E9-A255E2FE51E9}" type="slidenum">
              <a:rPr lang="en-US" altLang="en-US" sz="1200">
                <a:solidFill>
                  <a:srgbClr val="000000"/>
                </a:solidFill>
              </a:rPr>
              <a:pPr defTabSz="712788" fontAlgn="base">
                <a:spcBef>
                  <a:spcPct val="0"/>
                </a:spcBef>
                <a:spcAft>
                  <a:spcPct val="0"/>
                </a:spcAft>
                <a:buSzPct val="100000"/>
              </a:pPr>
              <a:t>12</a:t>
            </a:fld>
            <a:endParaRPr lang="es-MX" altLang="en-US" sz="1200">
              <a:solidFill>
                <a:srgbClr val="000000"/>
              </a:solidFill>
            </a:endParaRPr>
          </a:p>
        </p:txBody>
      </p:sp>
    </p:spTree>
    <p:extLst>
      <p:ext uri="{BB962C8B-B14F-4D97-AF65-F5344CB8AC3E}">
        <p14:creationId xmlns:p14="http://schemas.microsoft.com/office/powerpoint/2010/main" val="155814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“¡Escribir</a:t>
            </a:r>
            <a:r>
              <a:rPr lang="es-MX" dirty="0"/>
              <a:t> </a:t>
            </a:r>
            <a:r>
              <a:rPr lang="es-MX" altLang="en-US" dirty="0">
                <a:solidFill>
                  <a:srgbClr val="000000"/>
                </a:solidFill>
              </a:rPr>
              <a:t>código</a:t>
            </a:r>
            <a:r>
              <a:rPr lang="es-MX" dirty="0"/>
              <a:t> </a:t>
            </a:r>
            <a:r>
              <a:rPr lang="es-MX" altLang="en-US" dirty="0">
                <a:solidFill>
                  <a:srgbClr val="000000"/>
                </a:solidFill>
              </a:rPr>
              <a:t>puede</a:t>
            </a:r>
            <a:r>
              <a:rPr lang="es-MX" dirty="0"/>
              <a:t> </a:t>
            </a:r>
            <a:r>
              <a:rPr lang="es-MX" altLang="en-US" dirty="0">
                <a:solidFill>
                  <a:srgbClr val="000000"/>
                </a:solidFill>
              </a:rPr>
              <a:t>estar</a:t>
            </a:r>
            <a:r>
              <a:rPr lang="es-MX" dirty="0"/>
              <a:t> </a:t>
            </a:r>
            <a:r>
              <a:rPr lang="es-MX" altLang="en-US" dirty="0">
                <a:solidFill>
                  <a:srgbClr val="000000"/>
                </a:solidFill>
              </a:rPr>
              <a:t>presente</a:t>
            </a:r>
            <a:r>
              <a:rPr lang="es-MX" dirty="0"/>
              <a:t> </a:t>
            </a:r>
            <a:r>
              <a:rPr lang="es-MX" altLang="en-US" dirty="0">
                <a:solidFill>
                  <a:srgbClr val="000000"/>
                </a:solidFill>
              </a:rPr>
              <a:t>en</a:t>
            </a:r>
            <a:r>
              <a:rPr lang="es-MX" dirty="0"/>
              <a:t> </a:t>
            </a:r>
            <a:r>
              <a:rPr lang="es-MX" altLang="en-US" dirty="0">
                <a:solidFill>
                  <a:srgbClr val="000000"/>
                </a:solidFill>
              </a:rPr>
              <a:t>todas las cosas que les gusta</a:t>
            </a:r>
            <a:r>
              <a:rPr lang="es-MX" dirty="0"/>
              <a:t> </a:t>
            </a:r>
            <a:r>
              <a:rPr lang="es-MX" altLang="en-US" dirty="0">
                <a:solidFill>
                  <a:srgbClr val="000000"/>
                </a:solidFill>
              </a:rPr>
              <a:t>hacer!”</a:t>
            </a:r>
          </a:p>
          <a:p>
            <a:pPr>
              <a:spcBef>
                <a:spcPct val="0"/>
              </a:spcBef>
            </a:pPr>
            <a:endParaRPr lang="es-MX" altLang="en-US" dirty="0">
              <a:solidFill>
                <a:srgbClr val="000000"/>
              </a:solidFill>
            </a:endParaRPr>
          </a:p>
          <a:p>
            <a:pPr>
              <a:spcBef>
                <a:spcPct val="0"/>
              </a:spcBef>
            </a:pPr>
            <a:r>
              <a:rPr lang="es-MX" altLang="en-US" dirty="0">
                <a:solidFill>
                  <a:srgbClr val="000000"/>
                </a:solidFill>
              </a:rPr>
              <a:t>*EJEMPLOS PARA MENCIONAR</a:t>
            </a:r>
          </a:p>
          <a:p>
            <a:pPr marL="628650" lvl="1" indent="-171450">
              <a:buFont typeface="Arial"/>
              <a:buChar char="•"/>
            </a:pPr>
            <a:r>
              <a:rPr lang="es-MX" sz="1200" kern="1200" dirty="0">
                <a:solidFill>
                  <a:schemeClr val="tx1"/>
                </a:solidFill>
                <a:effectLst/>
                <a:latin typeface="+mn-lt"/>
              </a:rPr>
              <a:t>Las personas que gustan de las </a:t>
            </a:r>
            <a:r>
              <a:rPr lang="es-MX" sz="1200" b="1" kern="1200" dirty="0">
                <a:solidFill>
                  <a:schemeClr val="tx1"/>
                </a:solidFill>
                <a:effectLst/>
                <a:latin typeface="+mn-lt"/>
              </a:rPr>
              <a:t>películas</a:t>
            </a:r>
            <a:r>
              <a:rPr lang="es-MX" sz="1200" kern="1200" dirty="0">
                <a:solidFill>
                  <a:schemeClr val="tx1"/>
                </a:solidFill>
                <a:effectLst/>
                <a:latin typeface="+mn-lt"/>
              </a:rPr>
              <a:t>, pueden desarrollar una aplicación en donde la gente pueda calificarlas y comentarlas.</a:t>
            </a:r>
            <a:endParaRPr lang="es-MX" dirty="0">
              <a:effectLst/>
            </a:endParaRPr>
          </a:p>
          <a:p>
            <a:pPr marL="628650" lvl="1" indent="-171450">
              <a:buFont typeface="Arial"/>
              <a:buChar char="•"/>
            </a:pPr>
            <a:r>
              <a:rPr lang="es-MX" sz="1200" kern="1200" dirty="0">
                <a:solidFill>
                  <a:schemeClr val="tx1"/>
                </a:solidFill>
                <a:effectLst/>
                <a:latin typeface="+mn-lt"/>
              </a:rPr>
              <a:t>Las personas que gustan de los </a:t>
            </a:r>
            <a:r>
              <a:rPr lang="es-MX" sz="1200" b="1" kern="1200" dirty="0">
                <a:solidFill>
                  <a:schemeClr val="tx1"/>
                </a:solidFill>
                <a:effectLst/>
                <a:latin typeface="+mn-lt"/>
              </a:rPr>
              <a:t>videojuegos </a:t>
            </a:r>
            <a:r>
              <a:rPr lang="es-MX" sz="1200" kern="1200" dirty="0">
                <a:solidFill>
                  <a:schemeClr val="tx1"/>
                </a:solidFill>
                <a:effectLst/>
                <a:latin typeface="+mn-lt"/>
              </a:rPr>
              <a:t>pueden desarrollar su propio juego.</a:t>
            </a:r>
            <a:endParaRPr lang="es-MX" altLang="en-US" dirty="0">
              <a:solidFill>
                <a:srgbClr val="000000"/>
              </a:solidFill>
            </a:endParaRPr>
          </a:p>
          <a:p>
            <a:pPr marL="628650" lvl="1" indent="-171450">
              <a:spcBef>
                <a:spcPct val="0"/>
              </a:spcBef>
              <a:buFontTx/>
              <a:buChar char="•"/>
            </a:pPr>
            <a:r>
              <a:rPr lang="es-MX" altLang="en-US" dirty="0">
                <a:solidFill>
                  <a:srgbClr val="000000"/>
                </a:solidFill>
              </a:rPr>
              <a:t>Las personas que gustan de los</a:t>
            </a:r>
            <a:r>
              <a:rPr lang="es-MX" dirty="0"/>
              <a:t> </a:t>
            </a:r>
            <a:r>
              <a:rPr lang="es-MX" altLang="en-US" b="1" dirty="0">
                <a:solidFill>
                  <a:srgbClr val="000000"/>
                </a:solidFill>
              </a:rPr>
              <a:t>deportes</a:t>
            </a:r>
            <a:r>
              <a:rPr lang="es-MX" dirty="0"/>
              <a:t> </a:t>
            </a:r>
            <a:r>
              <a:rPr lang="es-MX" altLang="en-US" dirty="0">
                <a:solidFill>
                  <a:srgbClr val="000000"/>
                </a:solidFill>
              </a:rPr>
              <a:t>pueden</a:t>
            </a:r>
            <a:r>
              <a:rPr lang="es-MX" dirty="0"/>
              <a:t> </a:t>
            </a:r>
            <a:r>
              <a:rPr lang="es-MX" altLang="en-US" dirty="0">
                <a:solidFill>
                  <a:srgbClr val="000000"/>
                </a:solidFill>
              </a:rPr>
              <a:t>crear</a:t>
            </a:r>
            <a:r>
              <a:rPr lang="es-MX" dirty="0"/>
              <a:t> </a:t>
            </a:r>
            <a:r>
              <a:rPr lang="es-MX" altLang="en-US" dirty="0">
                <a:solidFill>
                  <a:srgbClr val="000000"/>
                </a:solidFill>
              </a:rPr>
              <a:t>una</a:t>
            </a:r>
            <a:r>
              <a:rPr lang="es-MX" dirty="0"/>
              <a:t> </a:t>
            </a:r>
            <a:r>
              <a:rPr lang="es-MX" altLang="en-US" dirty="0">
                <a:solidFill>
                  <a:srgbClr val="000000"/>
                </a:solidFill>
              </a:rPr>
              <a:t>aplicación que muestre las estadísticas de su</a:t>
            </a:r>
            <a:r>
              <a:rPr lang="es-MX" dirty="0"/>
              <a:t> </a:t>
            </a:r>
            <a:r>
              <a:rPr lang="es-MX" altLang="en-US" dirty="0">
                <a:solidFill>
                  <a:srgbClr val="000000"/>
                </a:solidFill>
              </a:rPr>
              <a:t>equipo</a:t>
            </a:r>
            <a:r>
              <a:rPr lang="es-MX" dirty="0"/>
              <a:t> </a:t>
            </a:r>
            <a:r>
              <a:rPr lang="es-MX" altLang="en-US" dirty="0">
                <a:solidFill>
                  <a:srgbClr val="000000"/>
                </a:solidFill>
              </a:rPr>
              <a:t>favorito. </a:t>
            </a:r>
          </a:p>
          <a:p>
            <a:pPr marL="628650" lvl="1" indent="-171450">
              <a:spcBef>
                <a:spcPct val="0"/>
              </a:spcBef>
              <a:buFontTx/>
              <a:buChar char="•"/>
            </a:pPr>
            <a:r>
              <a:rPr lang="es-MX" altLang="en-US" dirty="0">
                <a:solidFill>
                  <a:srgbClr val="000000"/>
                </a:solidFill>
              </a:rPr>
              <a:t>Si alguien</a:t>
            </a:r>
            <a:r>
              <a:rPr lang="es-MX" dirty="0"/>
              <a:t> </a:t>
            </a:r>
            <a:r>
              <a:rPr lang="es-MX" altLang="en-US" dirty="0">
                <a:solidFill>
                  <a:srgbClr val="000000"/>
                </a:solidFill>
              </a:rPr>
              <a:t>gusta de </a:t>
            </a:r>
            <a:r>
              <a:rPr lang="es-MX" altLang="en-US" b="1" dirty="0">
                <a:solidFill>
                  <a:srgbClr val="000000"/>
                </a:solidFill>
              </a:rPr>
              <a:t>las caricaturas y los</a:t>
            </a:r>
            <a:r>
              <a:rPr lang="es-MX" dirty="0"/>
              <a:t> </a:t>
            </a:r>
            <a:r>
              <a:rPr lang="es-MX" altLang="en-US" b="1" dirty="0">
                <a:solidFill>
                  <a:srgbClr val="000000"/>
                </a:solidFill>
              </a:rPr>
              <a:t>superhéroes</a:t>
            </a:r>
            <a:r>
              <a:rPr lang="es-MX" altLang="en-US" dirty="0">
                <a:solidFill>
                  <a:srgbClr val="000000"/>
                </a:solidFill>
              </a:rPr>
              <a:t>, puede</a:t>
            </a:r>
            <a:r>
              <a:rPr lang="es-MX" dirty="0"/>
              <a:t> </a:t>
            </a:r>
            <a:r>
              <a:rPr lang="es-MX" altLang="en-US" dirty="0">
                <a:solidFill>
                  <a:srgbClr val="000000"/>
                </a:solidFill>
              </a:rPr>
              <a:t>diseñar un sitio web sobre</a:t>
            </a:r>
            <a:r>
              <a:rPr lang="es-MX" dirty="0"/>
              <a:t> </a:t>
            </a:r>
            <a:r>
              <a:rPr lang="es-MX" altLang="en-US" dirty="0">
                <a:solidFill>
                  <a:srgbClr val="000000"/>
                </a:solidFill>
              </a:rPr>
              <a:t>sus</a:t>
            </a:r>
            <a:r>
              <a:rPr lang="es-MX" dirty="0"/>
              <a:t> </a:t>
            </a:r>
            <a:r>
              <a:rPr lang="es-MX" altLang="en-US" dirty="0">
                <a:solidFill>
                  <a:srgbClr val="000000"/>
                </a:solidFill>
              </a:rPr>
              <a:t>personajes</a:t>
            </a:r>
            <a:r>
              <a:rPr lang="es-MX" dirty="0"/>
              <a:t> </a:t>
            </a:r>
            <a:r>
              <a:rPr lang="es-MX" altLang="en-US" dirty="0">
                <a:solidFill>
                  <a:srgbClr val="000000"/>
                </a:solidFill>
              </a:rPr>
              <a:t>favoritos. </a:t>
            </a:r>
          </a:p>
          <a:p>
            <a:pPr>
              <a:spcBef>
                <a:spcPct val="0"/>
              </a:spcBef>
            </a:pPr>
            <a:endParaRPr lang="es-MX" altLang="en-US" dirty="0">
              <a:solidFill>
                <a:srgbClr val="000000"/>
              </a:solidFill>
            </a:endParaRPr>
          </a:p>
          <a:p>
            <a:pPr>
              <a:spcBef>
                <a:spcPct val="0"/>
              </a:spcBef>
            </a:pPr>
            <a:r>
              <a:rPr lang="es-MX" altLang="en-US" b="1" u="sng" dirty="0">
                <a:solidFill>
                  <a:srgbClr val="000000"/>
                </a:solidFill>
              </a:rPr>
              <a:t>OBJETIVO DE LA DIAPOSITIVA: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Hacer</a:t>
            </a:r>
            <a:r>
              <a:rPr lang="es-MX" dirty="0"/>
              <a:t> </a:t>
            </a:r>
            <a:r>
              <a:rPr lang="es-MX" altLang="en-US" dirty="0">
                <a:solidFill>
                  <a:srgbClr val="000000"/>
                </a:solidFill>
              </a:rPr>
              <a:t>hincapié</a:t>
            </a:r>
            <a:r>
              <a:rPr lang="es-MX" dirty="0"/>
              <a:t> </a:t>
            </a:r>
            <a:r>
              <a:rPr lang="es-MX" altLang="en-US" dirty="0">
                <a:solidFill>
                  <a:srgbClr val="000000"/>
                </a:solidFill>
              </a:rPr>
              <a:t>en el hecho de que descubrirán no solo nuevas</a:t>
            </a:r>
            <a:r>
              <a:rPr lang="es-MX" dirty="0"/>
              <a:t> </a:t>
            </a:r>
            <a:r>
              <a:rPr lang="es-MX" altLang="en-US" dirty="0">
                <a:solidFill>
                  <a:srgbClr val="000000"/>
                </a:solidFill>
              </a:rPr>
              <a:t>formas de divertirse</a:t>
            </a:r>
            <a:r>
              <a:rPr lang="es-MX" dirty="0"/>
              <a:t> </a:t>
            </a:r>
            <a:r>
              <a:rPr lang="es-MX" altLang="en-US" dirty="0">
                <a:solidFill>
                  <a:srgbClr val="000000"/>
                </a:solidFill>
              </a:rPr>
              <a:t>mientras</a:t>
            </a:r>
            <a:r>
              <a:rPr lang="es-MX" dirty="0"/>
              <a:t> </a:t>
            </a:r>
            <a:r>
              <a:rPr lang="es-MX" altLang="en-US" dirty="0">
                <a:solidFill>
                  <a:srgbClr val="000000"/>
                </a:solidFill>
              </a:rPr>
              <a:t>escriben</a:t>
            </a:r>
            <a:r>
              <a:rPr lang="es-MX" dirty="0"/>
              <a:t> </a:t>
            </a:r>
            <a:r>
              <a:rPr lang="es-MX" altLang="en-US" dirty="0">
                <a:solidFill>
                  <a:srgbClr val="000000"/>
                </a:solidFill>
              </a:rPr>
              <a:t>código y aprenden lo que pueden</a:t>
            </a:r>
            <a:r>
              <a:rPr lang="es-MX" dirty="0"/>
              <a:t> </a:t>
            </a:r>
            <a:r>
              <a:rPr lang="es-MX" altLang="en-US" dirty="0">
                <a:solidFill>
                  <a:srgbClr val="000000"/>
                </a:solidFill>
              </a:rPr>
              <a:t>llegar a hacer con el código, sino</a:t>
            </a:r>
            <a:r>
              <a:rPr lang="es-MX" dirty="0"/>
              <a:t> </a:t>
            </a:r>
            <a:r>
              <a:rPr lang="es-MX" altLang="en-US" dirty="0">
                <a:solidFill>
                  <a:srgbClr val="000000"/>
                </a:solidFill>
              </a:rPr>
              <a:t>también</a:t>
            </a:r>
            <a:r>
              <a:rPr lang="es-MX" dirty="0"/>
              <a:t> </a:t>
            </a:r>
            <a:r>
              <a:rPr lang="es-MX" altLang="en-US" dirty="0">
                <a:solidFill>
                  <a:srgbClr val="000000"/>
                </a:solidFill>
              </a:rPr>
              <a:t>en el hecho de que el producto final será</a:t>
            </a:r>
            <a:r>
              <a:rPr lang="es-MX" dirty="0"/>
              <a:t> </a:t>
            </a:r>
            <a:r>
              <a:rPr lang="es-MX" altLang="en-US" dirty="0">
                <a:solidFill>
                  <a:srgbClr val="000000"/>
                </a:solidFill>
              </a:rPr>
              <a:t>algo que podrán</a:t>
            </a:r>
            <a:r>
              <a:rPr lang="es-MX" dirty="0"/>
              <a:t> </a:t>
            </a:r>
            <a:r>
              <a:rPr lang="es-MX" altLang="en-US" dirty="0">
                <a:solidFill>
                  <a:srgbClr val="000000"/>
                </a:solidFill>
              </a:rPr>
              <a:t>compartir y usar con amigos.</a:t>
            </a:r>
          </a:p>
          <a:p>
            <a:pPr>
              <a:spcBef>
                <a:spcPct val="0"/>
              </a:spcBef>
            </a:pPr>
            <a:endParaRPr lang="es-MX" altLang="en-US" dirty="0">
              <a:solidFill>
                <a:srgbClr val="000000"/>
              </a:solidFill>
            </a:endParaRP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CCE6AEFC-FA22-41F1-956C-C0656702BF9B}" type="slidenum">
              <a:rPr lang="en-US" altLang="en-US" sz="1200">
                <a:solidFill>
                  <a:srgbClr val="000000"/>
                </a:solidFill>
              </a:rPr>
              <a:pPr defTabSz="712788" fontAlgn="base">
                <a:spcBef>
                  <a:spcPct val="0"/>
                </a:spcBef>
                <a:spcAft>
                  <a:spcPct val="0"/>
                </a:spcAft>
                <a:buSzPct val="100000"/>
              </a:pPr>
              <a:t>13</a:t>
            </a:fld>
            <a:endParaRPr lang="es-MX" altLang="en-US" sz="1200">
              <a:solidFill>
                <a:srgbClr val="000000"/>
              </a:solidFill>
            </a:endParaRPr>
          </a:p>
        </p:txBody>
      </p:sp>
    </p:spTree>
    <p:extLst>
      <p:ext uri="{BB962C8B-B14F-4D97-AF65-F5344CB8AC3E}">
        <p14:creationId xmlns:p14="http://schemas.microsoft.com/office/powerpoint/2010/main" val="3759631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s-MX" altLang="en-US" b="1" u="sng" dirty="0">
                <a:solidFill>
                  <a:srgbClr val="000000"/>
                </a:solidFill>
              </a:rPr>
              <a:t>GUIÓN DE MUESTRA:</a:t>
            </a:r>
          </a:p>
          <a:p>
            <a:endParaRPr lang="es-MX"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b="0" u="none" dirty="0"/>
              <a:t>“¿Están listos para comenzar a programar? Comencemos “En </a:t>
            </a:r>
            <a:r>
              <a:rPr lang="es-MX" sz="1200" dirty="0">
                <a:solidFill>
                  <a:schemeClr val="bg1"/>
                </a:solidFill>
                <a:latin typeface="Segoe UI Light" panose="020B0502040204020203" pitchFamily="34" charset="0"/>
              </a:rPr>
              <a:t>Hora de </a:t>
            </a:r>
            <a:r>
              <a:rPr lang="es-MX" sz="1200" dirty="0" err="1">
                <a:solidFill>
                  <a:schemeClr val="bg1"/>
                </a:solidFill>
                <a:latin typeface="Segoe UI Light" panose="020B0502040204020203" pitchFamily="34" charset="0"/>
              </a:rPr>
              <a:t>Código</a:t>
            </a:r>
            <a:r>
              <a:rPr lang="es-MX" sz="1200" baseline="30000" dirty="0" err="1">
                <a:solidFill>
                  <a:schemeClr val="bg1"/>
                </a:solidFill>
                <a:latin typeface="Segoe UI Light" panose="020B0502040204020203" pitchFamily="34" charset="0"/>
              </a:rPr>
              <a:t>TM</a:t>
            </a:r>
            <a:r>
              <a:rPr lang="es-MX" b="0" u="none" baseline="0" dirty="0"/>
              <a:t> de hoy, vamos a aprender con un</a:t>
            </a:r>
            <a:r>
              <a:rPr lang="es-MX" sz="1200" kern="1200" dirty="0">
                <a:solidFill>
                  <a:schemeClr val="tx1"/>
                </a:solidFill>
                <a:effectLst/>
                <a:latin typeface="+mn-lt"/>
              </a:rPr>
              <a:t> tutorial inspirado en el juego de Minecraft</a:t>
            </a:r>
            <a:r>
              <a:rPr lang="es-MX" b="0" u="none" baseline="0" dirty="0"/>
              <a:t>. Si bien los </a:t>
            </a:r>
            <a:r>
              <a:rPr lang="es-MX" sz="1200" kern="1200" dirty="0">
                <a:solidFill>
                  <a:schemeClr val="tx1"/>
                </a:solidFill>
                <a:effectLst/>
                <a:latin typeface="+mn-lt"/>
              </a:rPr>
              <a:t>tutoriales de Minecraft utilizan los personajes y conceptos del video juego Minecraft, no se trata del juego en sí mismo</a:t>
            </a:r>
            <a:r>
              <a:rPr lang="es-MX" b="0" u="none" baseline="0" dirty="0"/>
              <a:t>”.</a:t>
            </a:r>
            <a:r>
              <a:rPr lang="es-MX" dirty="0"/>
              <a:t> </a:t>
            </a:r>
            <a:r>
              <a:rPr lang="es-MX" sz="1200" kern="1200" dirty="0">
                <a:solidFill>
                  <a:schemeClr val="tx1"/>
                </a:solidFill>
                <a:effectLst/>
                <a:latin typeface="+mn-lt"/>
              </a:rPr>
              <a:t>En el tutorial de Hora de </a:t>
            </a:r>
            <a:r>
              <a:rPr lang="es-MX" sz="1200" kern="1200" dirty="0" err="1">
                <a:solidFill>
                  <a:schemeClr val="tx1"/>
                </a:solidFill>
                <a:effectLst/>
                <a:latin typeface="+mn-lt"/>
              </a:rPr>
              <a:t>Códig</a:t>
            </a:r>
            <a:r>
              <a:rPr lang="es-MX" sz="1200" baseline="30000" dirty="0" err="1">
                <a:solidFill>
                  <a:schemeClr val="bg1"/>
                </a:solidFill>
                <a:latin typeface="Segoe UI Light" panose="020B0502040204020203" pitchFamily="34" charset="0"/>
              </a:rPr>
              <a:t>TM</a:t>
            </a:r>
            <a:r>
              <a:rPr lang="es-MX" sz="1200" kern="1200" dirty="0">
                <a:solidFill>
                  <a:schemeClr val="tx1"/>
                </a:solidFill>
                <a:effectLst/>
                <a:latin typeface="+mn-lt"/>
              </a:rPr>
              <a:t> de Minecraft, conocerás al 'Agente' y aprenderás a utilizar técnicas de programación, como bucles, depuración y funciones, a fin de diseñar tus propias soluciones para los rompecabezas y observar como el Agente ejecuta tus comandos”.</a:t>
            </a:r>
            <a:endParaRPr lang="es-MX" sz="1200" b="0" baseline="0" dirty="0"/>
          </a:p>
          <a:p>
            <a:endParaRPr lang="es-MX"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u="none" baseline="0" dirty="0"/>
              <a:t>“Tienes _____ tiempo de juego hoy. Si te trabas, sé paciente e intenta una forma diferente de resolver el problema. Si no, pregúntale a un compañero y, por último, si necesitas mi ayuda, [levantar la mano, pulgar arriba,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0" u="none" baseline="0" dirty="0"/>
              <a:t>Recuerda traer tus auriculares”.</a:t>
            </a:r>
            <a:endParaRPr lang="es-MX" sz="1200" b="0" u="none" dirty="0"/>
          </a:p>
          <a:p>
            <a:endParaRPr lang="es-MX" b="0" u="none" dirty="0"/>
          </a:p>
          <a:p>
            <a:endParaRPr lang="es-MX" b="1" u="sng" dirty="0"/>
          </a:p>
          <a:p>
            <a:pPr>
              <a:spcBef>
                <a:spcPct val="0"/>
              </a:spcBef>
            </a:pPr>
            <a:r>
              <a:rPr lang="es-MX" altLang="en-US" b="1" u="sng" dirty="0">
                <a:solidFill>
                  <a:srgbClr val="000000"/>
                </a:solidFill>
              </a:rPr>
              <a:t>OBJETIVO DE LA DIAPOSITIVA: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b="0" u="none" dirty="0"/>
              <a:t>Presentar </a:t>
            </a:r>
            <a:r>
              <a:rPr lang="es-MX" sz="1200" dirty="0">
                <a:solidFill>
                  <a:schemeClr val="bg1"/>
                </a:solidFill>
                <a:latin typeface="Segoe UI Light" panose="020B0502040204020203" pitchFamily="34" charset="0"/>
              </a:rPr>
              <a:t>Hora de </a:t>
            </a:r>
            <a:r>
              <a:rPr lang="es-MX" sz="1200" dirty="0" err="1">
                <a:solidFill>
                  <a:schemeClr val="bg1"/>
                </a:solidFill>
                <a:latin typeface="Segoe UI Light" panose="020B0502040204020203" pitchFamily="34" charset="0"/>
              </a:rPr>
              <a:t>Código</a:t>
            </a:r>
            <a:r>
              <a:rPr lang="es-MX" sz="1200" baseline="30000" dirty="0" err="1">
                <a:solidFill>
                  <a:schemeClr val="bg1"/>
                </a:solidFill>
                <a:latin typeface="Segoe UI Light" panose="020B0502040204020203" pitchFamily="34" charset="0"/>
              </a:rPr>
              <a:t>TM</a:t>
            </a:r>
            <a:endParaRPr lang="es-MX" sz="1200" dirty="0">
              <a:solidFill>
                <a:schemeClr val="bg1"/>
              </a:solidFill>
              <a:latin typeface="Segoe UI Light" panose="020B0502040204020203" pitchFamily="34" charset="0"/>
            </a:endParaRPr>
          </a:p>
          <a:p>
            <a:endParaRPr lang="es-MX"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s-MX" altLang="en-US" sz="1200" b="1" u="sng" kern="1200" dirty="0">
                <a:solidFill>
                  <a:srgbClr val="000000"/>
                </a:solidFill>
                <a:latin typeface="+mn-lt"/>
              </a:rPr>
              <a:t>NOTA PARA EL FACILITADOR</a:t>
            </a:r>
            <a:r>
              <a:rPr lang="es-MX" b="1" u="sng" dirty="0"/>
              <a:t>:</a:t>
            </a:r>
          </a:p>
          <a:p>
            <a:pPr>
              <a:defRPr/>
            </a:pPr>
            <a:r>
              <a:rPr lang="es-MX" b="0" dirty="0"/>
              <a:t>Existe más de un tutorial de Minecraft. Comienza con el tutorial</a:t>
            </a:r>
            <a:r>
              <a:rPr lang="es-MX" dirty="0"/>
              <a:t> de este año </a:t>
            </a:r>
            <a:r>
              <a:rPr lang="es-MX" b="0" dirty="0"/>
              <a:t>y utiliza los otros tutoriales en caso de que terminen rápido. Dado que cada tutorial enseña distintos conceptos, hacerlos todos es una excelente idea.</a:t>
            </a:r>
            <a:r>
              <a:rPr lang="es-MX" dirty="0"/>
              <a:t> </a:t>
            </a:r>
            <a:endParaRPr lang="es-MX" b="0" dirty="0"/>
          </a:p>
          <a:p>
            <a:endParaRPr lang="es-MX" sz="1200" b="1" u="sng" kern="1200" baseline="0" dirty="0">
              <a:solidFill>
                <a:schemeClr val="tx1"/>
              </a:solidFill>
              <a:effectLst/>
              <a:latin typeface="+mn-lt"/>
              <a:ea typeface="+mn-ea"/>
              <a:cs typeface="+mn-cs"/>
            </a:endParaRPr>
          </a:p>
          <a:p>
            <a:r>
              <a:rPr lang="es-MX" sz="1200" kern="1200" dirty="0">
                <a:solidFill>
                  <a:schemeClr val="tx1"/>
                </a:solidFill>
                <a:effectLst/>
                <a:latin typeface="+mn-lt"/>
              </a:rPr>
              <a:t>Si no es posible que cada participante cuente con su propio dispositivo, intenta juntarlos en parejas y hazlos rotar en cada etapa de cada lección, de modo que ambos tengan la oportunidad de estar activos y observar. Recomendamos que cada persona trabaje sola en los rompecabezas.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s-MX" sz="1200" kern="1200" dirty="0">
                <a:solidFill>
                  <a:schemeClr val="tx1"/>
                </a:solidFill>
                <a:effectLst/>
                <a:latin typeface="+mn-lt"/>
              </a:rPr>
              <a:t>Luego de 15 minutos, felicita al grupo por el progreso hecho y el código que han escrito.</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s-MX" sz="1200" b="0" u="none" kern="1200" dirty="0">
                <a:solidFill>
                  <a:schemeClr val="tx1"/>
                </a:solidFill>
                <a:effectLst/>
                <a:latin typeface="+mn-lt"/>
              </a:rPr>
              <a:t>Para aquellos participantes que completan el tutorial o para los estudiantes más avanzados, invítalos a jugar con el tutorial del </a:t>
            </a:r>
            <a:r>
              <a:rPr lang="es-MX" sz="1200" b="1" u="none" kern="1200" dirty="0">
                <a:solidFill>
                  <a:schemeClr val="tx1"/>
                </a:solidFill>
                <a:effectLst/>
                <a:latin typeface="+mn-lt"/>
              </a:rPr>
              <a:t>Diamond Path </a:t>
            </a:r>
            <a:r>
              <a:rPr lang="es-MX" sz="1200" b="0" u="none" kern="1200" dirty="0">
                <a:solidFill>
                  <a:schemeClr val="tx1"/>
                </a:solidFill>
                <a:effectLst/>
                <a:latin typeface="+mn-lt"/>
              </a:rPr>
              <a:t>(Camino de diamantes), que incluye desafíos de programación adicionales que deben completar para poder recuperar el diamante de cada nivel.</a:t>
            </a:r>
            <a:endParaRPr lang="es-MX"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MX" b="0" dirty="0"/>
          </a:p>
          <a:p>
            <a:r>
              <a:rPr lang="es-MX"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s-MX"/>
          </a:p>
        </p:txBody>
      </p:sp>
    </p:spTree>
    <p:extLst>
      <p:ext uri="{BB962C8B-B14F-4D97-AF65-F5344CB8AC3E}">
        <p14:creationId xmlns:p14="http://schemas.microsoft.com/office/powerpoint/2010/main" val="1653469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r>
              <a:rPr lang="es-MX" b="0" u="none" dirty="0"/>
              <a:t>“A continuación, visita </a:t>
            </a:r>
            <a:r>
              <a:rPr lang="es-MX" sz="1200" b="0" u="none" dirty="0">
                <a:solidFill>
                  <a:schemeClr val="bg1"/>
                </a:solidFill>
                <a:latin typeface="Segoe Pro Light" charset="0"/>
              </a:rPr>
              <a:t>code.org</a:t>
            </a:r>
            <a:r>
              <a:rPr lang="es-MX" sz="1200" dirty="0">
                <a:solidFill>
                  <a:schemeClr val="bg1"/>
                </a:solidFill>
                <a:latin typeface="Segoe Pro Light" charset="0"/>
              </a:rPr>
              <a:t>/Minecraft</a:t>
            </a:r>
            <a:r>
              <a:rPr lang="es-MX" dirty="0"/>
              <a:t> </a:t>
            </a:r>
            <a:r>
              <a:rPr lang="es-MX" b="0" u="none" baseline="0" dirty="0"/>
              <a:t>para encontrar el tutorial sobre </a:t>
            </a:r>
            <a:r>
              <a:rPr lang="en-US" sz="1200" kern="1200" dirty="0">
                <a:solidFill>
                  <a:schemeClr val="tx1"/>
                </a:solidFill>
                <a:effectLst/>
                <a:latin typeface="+mn-lt"/>
                <a:ea typeface="+mn-ea"/>
                <a:cs typeface="+mn-cs"/>
              </a:rPr>
              <a:t>Minecraft Hora de </a:t>
            </a:r>
            <a:r>
              <a:rPr lang="en-US" sz="1200" kern="1200" dirty="0" err="1">
                <a:solidFill>
                  <a:schemeClr val="tx1"/>
                </a:solidFill>
                <a:effectLst/>
                <a:latin typeface="+mn-lt"/>
                <a:ea typeface="+mn-ea"/>
                <a:cs typeface="+mn-cs"/>
              </a:rPr>
              <a:t>Código</a:t>
            </a:r>
            <a:r>
              <a:rPr lang="en-US" sz="1200" kern="1200" baseline="30000" dirty="0" err="1">
                <a:solidFill>
                  <a:schemeClr val="tx1"/>
                </a:solidFill>
                <a:effectLst/>
                <a:latin typeface="+mn-lt"/>
                <a:ea typeface="+mn-ea"/>
                <a:cs typeface="+mn-cs"/>
              </a:rPr>
              <a:t>TM</a:t>
            </a:r>
            <a:r>
              <a:rPr lang="en-US" sz="1200" kern="1200" dirty="0">
                <a:solidFill>
                  <a:schemeClr val="tx1"/>
                </a:solidFill>
                <a:effectLst/>
                <a:latin typeface="+mn-lt"/>
                <a:ea typeface="+mn-ea"/>
                <a:cs typeface="+mn-cs"/>
              </a:rPr>
              <a:t> </a:t>
            </a:r>
            <a:r>
              <a:rPr lang="es-MX" sz="1200" kern="1200" dirty="0" err="1">
                <a:solidFill>
                  <a:schemeClr val="tx1"/>
                </a:solidFill>
                <a:effectLst/>
                <a:latin typeface="+mn-lt"/>
              </a:rPr>
              <a:t>Hero’s</a:t>
            </a:r>
            <a:r>
              <a:rPr lang="es-MX" sz="1200" kern="1200" dirty="0">
                <a:solidFill>
                  <a:schemeClr val="tx1"/>
                </a:solidFill>
                <a:effectLst/>
                <a:latin typeface="+mn-lt"/>
              </a:rPr>
              <a:t> Journey </a:t>
            </a:r>
            <a:r>
              <a:rPr lang="es-MX" b="0" u="none" baseline="0" dirty="0"/>
              <a:t>(La Travesía del Héroe de Minecraft con Hora de </a:t>
            </a:r>
            <a:r>
              <a:rPr lang="es-MX" b="0" u="none" baseline="0" dirty="0" err="1"/>
              <a:t>Código</a:t>
            </a:r>
            <a:r>
              <a:rPr lang="es-MX" sz="1200" kern="1200" baseline="30000" dirty="0" err="1">
                <a:solidFill>
                  <a:schemeClr val="tx1"/>
                </a:solidFill>
                <a:effectLst/>
                <a:latin typeface="+mn-lt"/>
              </a:rPr>
              <a:t>TM</a:t>
            </a:r>
            <a:r>
              <a:rPr lang="es-MX" b="0" u="none" baseline="0" dirty="0"/>
              <a:t>) y ¡adelante! ”</a:t>
            </a:r>
            <a:endParaRPr lang="es-MX" b="1" u="sng" dirty="0"/>
          </a:p>
          <a:p>
            <a:pPr>
              <a:spcBef>
                <a:spcPct val="0"/>
              </a:spcBef>
            </a:pPr>
            <a:endParaRPr lang="es-MX" altLang="en-US" dirty="0">
              <a:solidFill>
                <a:srgbClr val="000000"/>
              </a:solidFill>
              <a:ea typeface="Segoe Pro Light"/>
              <a:cs typeface="Segoe Pro Light"/>
            </a:endParaRPr>
          </a:p>
          <a:p>
            <a:pPr>
              <a:spcBef>
                <a:spcPct val="0"/>
              </a:spcBef>
            </a:pPr>
            <a:r>
              <a:rPr lang="es-MX" altLang="en-US" b="1" u="sng" dirty="0">
                <a:solidFill>
                  <a:srgbClr val="000000"/>
                </a:solidFill>
              </a:rPr>
              <a:t>OBJETIVO DE LA DIAPOSITIVA:</a:t>
            </a:r>
          </a:p>
          <a:p>
            <a:pPr>
              <a:spcBef>
                <a:spcPct val="0"/>
              </a:spcBef>
            </a:pPr>
            <a:endParaRPr lang="es-MX" altLang="en-US" b="1" u="sng" dirty="0">
              <a:solidFill>
                <a:srgbClr val="000000"/>
              </a:solidFill>
              <a:ea typeface="Segoe Pro Light"/>
              <a:cs typeface="Segoe Pro Light"/>
            </a:endParaRPr>
          </a:p>
          <a:p>
            <a:pPr>
              <a:spcBef>
                <a:spcPct val="0"/>
              </a:spcBef>
            </a:pPr>
            <a:r>
              <a:rPr lang="es-MX" altLang="en-US" dirty="0">
                <a:solidFill>
                  <a:srgbClr val="000000"/>
                </a:solidFill>
              </a:rPr>
              <a:t>Para darles tiempo a las personas para acceder al tutorial.</a:t>
            </a:r>
          </a:p>
          <a:p>
            <a:pPr>
              <a:spcBef>
                <a:spcPct val="0"/>
              </a:spcBef>
            </a:pPr>
            <a:endParaRPr lang="es-MX" altLang="en-US" dirty="0">
              <a:solidFill>
                <a:srgbClr val="000000"/>
              </a:solidFill>
              <a:ea typeface="Segoe Pro Light"/>
              <a:cs typeface="Segoe Pro Light"/>
            </a:endParaRPr>
          </a:p>
          <a:p>
            <a:pPr>
              <a:spcBef>
                <a:spcPct val="0"/>
              </a:spcBef>
            </a:pPr>
            <a:r>
              <a:rPr lang="es-MX" altLang="en-US" sz="1200" b="1" u="sng" kern="1200" dirty="0">
                <a:solidFill>
                  <a:srgbClr val="000000"/>
                </a:solidFill>
                <a:latin typeface="+mn-lt"/>
              </a:rPr>
              <a:t>NOTAS PARA EL FACILITADOR</a:t>
            </a:r>
          </a:p>
          <a:p>
            <a:pPr marL="628650" lvl="1" indent="-171450">
              <a:spcBef>
                <a:spcPct val="0"/>
              </a:spcBef>
              <a:buFontTx/>
              <a:buChar char="•"/>
            </a:pPr>
            <a:r>
              <a:rPr lang="es-MX" altLang="en-US" dirty="0">
                <a:solidFill>
                  <a:srgbClr val="000000"/>
                </a:solidFill>
              </a:rPr>
              <a:t>Mantenga esta diapositiva abierta durante el tutorial y continúe con la próxima solo cuando el grupo se acerque al final del tutorial.</a:t>
            </a:r>
            <a:endParaRPr lang="es-MX" altLang="en-US" dirty="0">
              <a:solidFill>
                <a:srgbClr val="000000"/>
              </a:solidFill>
              <a:ea typeface="Segoe Pro Light"/>
              <a:cs typeface="Segoe Pro Light"/>
            </a:endParaRPr>
          </a:p>
          <a:p>
            <a:pPr marL="628650" lvl="1" indent="-171450">
              <a:spcBef>
                <a:spcPct val="0"/>
              </a:spcBef>
              <a:buFontTx/>
              <a:buChar char="•"/>
            </a:pPr>
            <a:r>
              <a:rPr lang="es-MX" altLang="en-US" dirty="0">
                <a:solidFill>
                  <a:srgbClr val="000000"/>
                </a:solidFill>
              </a:rPr>
              <a:t>Si los participantes inician sesión en el tutorial, el progreso se guardará en los niveles, y pueden regresar si no terminan.</a:t>
            </a:r>
            <a:r>
              <a:rPr lang="es-MX" dirty="0"/>
              <a:t> </a:t>
            </a:r>
          </a:p>
          <a:p>
            <a:pPr marL="628650" lvl="1" indent="-171450">
              <a:spcBef>
                <a:spcPct val="0"/>
              </a:spcBef>
              <a:buFontTx/>
              <a:buChar char="•"/>
            </a:pPr>
            <a:r>
              <a:rPr lang="es-MX" altLang="en-US" dirty="0">
                <a:solidFill>
                  <a:srgbClr val="000000"/>
                </a:solidFill>
              </a:rPr>
              <a:t>Debido a que cuenta con el espacio y la libertad necesarios para construir lo que desee, tenga en cuenta los riesgos asociados con el contenido generado por jóvenes y usuarios.</a:t>
            </a:r>
          </a:p>
          <a:p>
            <a:pPr marL="628650" lvl="1" indent="-171450">
              <a:spcBef>
                <a:spcPct val="0"/>
              </a:spcBef>
              <a:buFontTx/>
              <a:buChar char="•"/>
            </a:pPr>
            <a:endParaRPr lang="es-MX" altLang="en-US" dirty="0">
              <a:solidFill>
                <a:srgbClr val="000000"/>
              </a:solidFill>
              <a:ea typeface="Segoe Pro Light"/>
              <a:cs typeface="Segoe Pro Light"/>
            </a:endParaRPr>
          </a:p>
          <a:p>
            <a:pPr>
              <a:spcBef>
                <a:spcPct val="0"/>
              </a:spcBef>
            </a:pPr>
            <a:r>
              <a:rPr lang="es-MX" altLang="en-US" sz="1200" b="1" u="sng" kern="1200" dirty="0">
                <a:solidFill>
                  <a:srgbClr val="000000"/>
                </a:solidFill>
                <a:latin typeface="+mn-lt"/>
              </a:rPr>
              <a:t>SI TIENE TIEMPO LIMITADO:</a:t>
            </a:r>
          </a:p>
          <a:p>
            <a:pPr marL="628650" lvl="1" indent="-171450">
              <a:spcBef>
                <a:spcPct val="0"/>
              </a:spcBef>
              <a:buFontTx/>
              <a:buChar char="•"/>
            </a:pPr>
            <a:r>
              <a:rPr lang="es-MX" altLang="en-US" i="0" dirty="0">
                <a:solidFill>
                  <a:srgbClr val="00B050"/>
                </a:solidFill>
              </a:rPr>
              <a:t>Resuelva la mayor cantidad de problemas que pueda. Los niños aficionados a la tecnología pueden resolver todos los problemas en el transcurso de entre 50 y 60 minutos.</a:t>
            </a:r>
            <a:endParaRPr lang="es-MX" altLang="en-US" i="0" dirty="0">
              <a:solidFill>
                <a:srgbClr val="00B050"/>
              </a:solidFill>
              <a:ea typeface="Segoe Pro Light"/>
              <a:cs typeface="Segoe Pro Light"/>
            </a:endParaRPr>
          </a:p>
          <a:p>
            <a:pPr marL="628650" lvl="1" indent="-171450">
              <a:spcBef>
                <a:spcPct val="0"/>
              </a:spcBef>
              <a:buFontTx/>
              <a:buChar char="•"/>
            </a:pPr>
            <a:r>
              <a:rPr lang="es-MX" altLang="en-US" i="0" dirty="0">
                <a:solidFill>
                  <a:srgbClr val="00B050"/>
                </a:solidFill>
              </a:rPr>
              <a:t>Felicite a los alumnos por los logros obtenidos y hágales saber que pueden volver a escribir código desde la casa.</a:t>
            </a:r>
          </a:p>
          <a:p>
            <a:pPr marL="457200" lvl="1" indent="0">
              <a:spcBef>
                <a:spcPct val="0"/>
              </a:spcBef>
              <a:buFontTx/>
              <a:buNone/>
            </a:pPr>
            <a:endParaRPr lang="es-MX" altLang="en-US" i="0" dirty="0">
              <a:solidFill>
                <a:srgbClr val="00B050"/>
              </a:solidFill>
              <a:ea typeface="Segoe Pro Light"/>
              <a:cs typeface="Segoe Pro Light"/>
            </a:endParaRPr>
          </a:p>
          <a:p>
            <a:pPr algn="l" rtl="0" fontAlgn="base">
              <a:spcBef>
                <a:spcPct val="0"/>
              </a:spcBef>
              <a:spcAft>
                <a:spcPct val="0"/>
              </a:spcAft>
            </a:pPr>
            <a:r>
              <a:rPr lang="es-MX" altLang="en-US" sz="1200" b="1" u="sng" kern="1200" dirty="0">
                <a:solidFill>
                  <a:srgbClr val="000000"/>
                </a:solidFill>
                <a:latin typeface="+mn-lt"/>
              </a:rPr>
              <a:t>SI TIENE TIEMPO EXTRA:</a:t>
            </a:r>
          </a:p>
          <a:p>
            <a:pPr marL="628650" lvl="1" indent="-171450">
              <a:spcBef>
                <a:spcPct val="0"/>
              </a:spcBef>
              <a:buFontTx/>
              <a:buChar char="•"/>
            </a:pPr>
            <a:r>
              <a:rPr lang="es-MX" altLang="en-US" dirty="0">
                <a:solidFill>
                  <a:srgbClr val="000000"/>
                </a:solidFill>
              </a:rPr>
              <a:t>Indique a los alumnos que continúen con sus creaciones en el problema final para obtener horas de juego adicionales.</a:t>
            </a:r>
            <a:r>
              <a:rPr lang="es-MX" dirty="0"/>
              <a:t> </a:t>
            </a:r>
          </a:p>
          <a:p>
            <a:pPr marL="628650" lvl="1" indent="-171450">
              <a:spcBef>
                <a:spcPct val="0"/>
              </a:spcBef>
              <a:buFontTx/>
              <a:buChar char="•"/>
            </a:pPr>
            <a:r>
              <a:rPr lang="es-MX" altLang="en-US" dirty="0">
                <a:solidFill>
                  <a:srgbClr val="000000"/>
                </a:solidFill>
              </a:rPr>
              <a:t>Indique a los alumnos que revisen cada uno de los problemas y desafíelos a resolverlos de una manera diferente. Esto refuerza las oportunidades interesantes y entretenidas de iteración y experimentación.</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es-MX" sz="1200" b="0" u="none" kern="1200" dirty="0">
                <a:solidFill>
                  <a:schemeClr val="tx1"/>
                </a:solidFill>
                <a:effectLst/>
                <a:latin typeface="+mn-lt"/>
              </a:rPr>
              <a:t>Pídeles a los estudiantes que jueguen con “</a:t>
            </a:r>
            <a:r>
              <a:rPr lang="en-US" sz="1200" kern="1200" dirty="0">
                <a:solidFill>
                  <a:schemeClr val="tx1"/>
                </a:solidFill>
                <a:effectLst/>
                <a:latin typeface="+mn-lt"/>
                <a:ea typeface="+mn-ea"/>
                <a:cs typeface="+mn-cs"/>
              </a:rPr>
              <a:t>Minecraft Hora de </a:t>
            </a:r>
            <a:r>
              <a:rPr lang="en-US" sz="1200" kern="1200" dirty="0" err="1">
                <a:solidFill>
                  <a:schemeClr val="tx1"/>
                </a:solidFill>
                <a:effectLst/>
                <a:latin typeface="+mn-lt"/>
                <a:ea typeface="+mn-ea"/>
                <a:cs typeface="+mn-cs"/>
              </a:rPr>
              <a:t>Código</a:t>
            </a:r>
            <a:r>
              <a:rPr lang="en-US" sz="1200" kern="1200" baseline="30000" dirty="0" err="1">
                <a:solidFill>
                  <a:schemeClr val="tx1"/>
                </a:solidFill>
                <a:effectLst/>
                <a:latin typeface="+mn-lt"/>
                <a:ea typeface="+mn-ea"/>
                <a:cs typeface="+mn-cs"/>
              </a:rPr>
              <a:t>TM</a:t>
            </a:r>
            <a:r>
              <a:rPr lang="en-US" sz="1200" kern="1200" dirty="0">
                <a:solidFill>
                  <a:schemeClr val="tx1"/>
                </a:solidFill>
                <a:effectLst/>
                <a:latin typeface="+mn-lt"/>
                <a:ea typeface="+mn-ea"/>
                <a:cs typeface="+mn-cs"/>
              </a:rPr>
              <a:t> </a:t>
            </a:r>
            <a:r>
              <a:rPr lang="es-MX" sz="1200" b="0" u="none" kern="1200" dirty="0" err="1">
                <a:solidFill>
                  <a:schemeClr val="tx1"/>
                </a:solidFill>
                <a:effectLst/>
                <a:latin typeface="+mn-lt"/>
              </a:rPr>
              <a:t>Adventurer</a:t>
            </a:r>
            <a:r>
              <a:rPr lang="es-MX" sz="1200" b="0" u="none" kern="1200" dirty="0">
                <a:solidFill>
                  <a:schemeClr val="tx1"/>
                </a:solidFill>
                <a:effectLst/>
                <a:latin typeface="+mn-lt"/>
              </a:rPr>
              <a:t>” (Aventurero de Minecraft con Hora de </a:t>
            </a:r>
            <a:r>
              <a:rPr lang="es-MX" sz="1200" b="0" u="none" kern="1200" dirty="0" err="1">
                <a:solidFill>
                  <a:schemeClr val="tx1"/>
                </a:solidFill>
                <a:effectLst/>
                <a:latin typeface="+mn-lt"/>
              </a:rPr>
              <a:t>Código</a:t>
            </a:r>
            <a:r>
              <a:rPr lang="es-MX" sz="1200" kern="1200" baseline="30000" dirty="0" err="1">
                <a:solidFill>
                  <a:schemeClr val="tx1"/>
                </a:solidFill>
                <a:effectLst/>
                <a:latin typeface="+mn-lt"/>
              </a:rPr>
              <a:t>TM</a:t>
            </a:r>
            <a:r>
              <a:rPr lang="es-MX" sz="1200" b="0" u="none" kern="1200" dirty="0">
                <a:solidFill>
                  <a:schemeClr val="tx1"/>
                </a:solidFill>
                <a:effectLst/>
                <a:latin typeface="+mn-lt"/>
              </a:rPr>
              <a:t>) o “</a:t>
            </a:r>
            <a:r>
              <a:rPr lang="en-US" sz="1200" kern="1200" dirty="0">
                <a:solidFill>
                  <a:schemeClr val="tx1"/>
                </a:solidFill>
                <a:effectLst/>
                <a:latin typeface="+mn-lt"/>
                <a:ea typeface="+mn-ea"/>
                <a:cs typeface="+mn-cs"/>
              </a:rPr>
              <a:t>Minecraft Hora de </a:t>
            </a:r>
            <a:r>
              <a:rPr lang="en-US" sz="1200" kern="1200" dirty="0" err="1">
                <a:solidFill>
                  <a:schemeClr val="tx1"/>
                </a:solidFill>
                <a:effectLst/>
                <a:latin typeface="+mn-lt"/>
                <a:ea typeface="+mn-ea"/>
                <a:cs typeface="+mn-cs"/>
              </a:rPr>
              <a:t>Código</a:t>
            </a:r>
            <a:r>
              <a:rPr lang="en-US" sz="1200" kern="1200" baseline="30000" dirty="0" err="1">
                <a:solidFill>
                  <a:schemeClr val="tx1"/>
                </a:solidFill>
                <a:effectLst/>
                <a:latin typeface="+mn-lt"/>
                <a:ea typeface="+mn-ea"/>
                <a:cs typeface="+mn-cs"/>
              </a:rPr>
              <a:t>TM</a:t>
            </a:r>
            <a:r>
              <a:rPr lang="en-US" sz="1200" kern="1200" dirty="0">
                <a:solidFill>
                  <a:schemeClr val="tx1"/>
                </a:solidFill>
                <a:effectLst/>
                <a:latin typeface="+mn-lt"/>
                <a:ea typeface="+mn-ea"/>
                <a:cs typeface="+mn-cs"/>
              </a:rPr>
              <a:t> </a:t>
            </a:r>
            <a:r>
              <a:rPr lang="es-MX" sz="1200" b="0" u="none" kern="1200" dirty="0" err="1">
                <a:solidFill>
                  <a:schemeClr val="tx1"/>
                </a:solidFill>
                <a:effectLst/>
                <a:latin typeface="+mn-lt"/>
              </a:rPr>
              <a:t>Designer</a:t>
            </a:r>
            <a:r>
              <a:rPr lang="es-MX" sz="1200" b="0" u="none" kern="1200" dirty="0">
                <a:solidFill>
                  <a:schemeClr val="tx1"/>
                </a:solidFill>
                <a:effectLst/>
                <a:latin typeface="+mn-lt"/>
              </a:rPr>
              <a:t>” (Diseñador de Minecraft con Hora de </a:t>
            </a:r>
            <a:r>
              <a:rPr lang="es-MX" sz="1200" b="0" u="none" kern="1200" dirty="0" err="1">
                <a:solidFill>
                  <a:schemeClr val="tx1"/>
                </a:solidFill>
                <a:effectLst/>
                <a:latin typeface="+mn-lt"/>
              </a:rPr>
              <a:t>Código</a:t>
            </a:r>
            <a:r>
              <a:rPr lang="es-MX" sz="1200" baseline="30000" dirty="0" err="1">
                <a:solidFill>
                  <a:schemeClr val="bg1"/>
                </a:solidFill>
                <a:latin typeface="Segoe UI Light" panose="020B0502040204020203" pitchFamily="34" charset="0"/>
              </a:rPr>
              <a:t>TM</a:t>
            </a:r>
            <a:r>
              <a:rPr lang="es-MX" sz="1200" b="0" u="none" kern="1200" dirty="0">
                <a:solidFill>
                  <a:schemeClr val="tx1"/>
                </a:solidFill>
                <a:effectLst/>
                <a:latin typeface="+mn-lt"/>
              </a:rPr>
              <a:t>).</a:t>
            </a:r>
            <a:endParaRPr lang="es-MX" altLang="en-US" dirty="0">
              <a:solidFill>
                <a:srgbClr val="000000"/>
              </a:solidFill>
              <a:ea typeface="Segoe Pro Light"/>
              <a:cs typeface="Segoe Pro Light"/>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75D8F3A7-5AFC-4A7B-85E4-84A81A35C57A}" type="slidenum">
              <a:rPr lang="en-US" altLang="en-US" sz="1200">
                <a:solidFill>
                  <a:srgbClr val="000000"/>
                </a:solidFill>
              </a:rPr>
              <a:pPr defTabSz="712788" fontAlgn="base">
                <a:spcBef>
                  <a:spcPct val="0"/>
                </a:spcBef>
                <a:spcAft>
                  <a:spcPct val="0"/>
                </a:spcAft>
                <a:buSzPct val="100000"/>
              </a:pPr>
              <a:t>15</a:t>
            </a:fld>
            <a:endParaRPr lang="es-MX" altLang="en-US" sz="1200">
              <a:solidFill>
                <a:srgbClr val="000000"/>
              </a:solidFill>
            </a:endParaRPr>
          </a:p>
        </p:txBody>
      </p:sp>
    </p:spTree>
    <p:extLst>
      <p:ext uri="{BB962C8B-B14F-4D97-AF65-F5344CB8AC3E}">
        <p14:creationId xmlns:p14="http://schemas.microsoft.com/office/powerpoint/2010/main" val="2983887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r>
              <a:rPr lang="es-MX" b="0" u="none" dirty="0"/>
              <a:t>“Bien, chicos, ¡tienen solo cinco minutos para terminar! </a:t>
            </a:r>
          </a:p>
          <a:p>
            <a:r>
              <a:rPr lang="es-MX" b="0" u="none" dirty="0"/>
              <a:t>[si el acceso a dispositivos y a Internet es común, di también] Y recuerden que pueden seguir aprendiendo a programar con Minecraft en cualquier momento”.</a:t>
            </a:r>
          </a:p>
          <a:p>
            <a:pPr>
              <a:spcBef>
                <a:spcPct val="0"/>
              </a:spcBef>
            </a:pPr>
            <a:endParaRPr lang="es-MX" altLang="en-US" dirty="0">
              <a:solidFill>
                <a:srgbClr val="000000"/>
              </a:solidFill>
            </a:endParaRPr>
          </a:p>
          <a:p>
            <a:pPr>
              <a:spcBef>
                <a:spcPct val="0"/>
              </a:spcBef>
            </a:pPr>
            <a:r>
              <a:rPr lang="es-MX" altLang="en-US" b="1" u="sng" dirty="0">
                <a:solidFill>
                  <a:srgbClr val="000000"/>
                </a:solidFill>
              </a:rPr>
              <a:t>OBJETIVO DE LA DIAPOSITIVA: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Informar a los</a:t>
            </a:r>
            <a:r>
              <a:rPr lang="es-MX" dirty="0"/>
              <a:t> </a:t>
            </a:r>
            <a:r>
              <a:rPr lang="es-MX" altLang="en-US" dirty="0">
                <a:solidFill>
                  <a:srgbClr val="000000"/>
                </a:solidFill>
              </a:rPr>
              <a:t>participantes que el tiempo</a:t>
            </a:r>
            <a:r>
              <a:rPr lang="es-MX" dirty="0"/>
              <a:t> </a:t>
            </a:r>
            <a:r>
              <a:rPr lang="es-MX" altLang="en-US" dirty="0">
                <a:solidFill>
                  <a:srgbClr val="000000"/>
                </a:solidFill>
              </a:rPr>
              <a:t>está</a:t>
            </a:r>
            <a:r>
              <a:rPr lang="es-MX" dirty="0"/>
              <a:t> </a:t>
            </a:r>
            <a:r>
              <a:rPr lang="es-MX" altLang="en-US" dirty="0">
                <a:solidFill>
                  <a:srgbClr val="000000"/>
                </a:solidFill>
              </a:rPr>
              <a:t>por</a:t>
            </a:r>
            <a:r>
              <a:rPr lang="es-MX" dirty="0"/>
              <a:t> </a:t>
            </a:r>
            <a:r>
              <a:rPr lang="es-MX" altLang="en-US" dirty="0">
                <a:solidFill>
                  <a:srgbClr val="000000"/>
                </a:solidFill>
              </a:rPr>
              <a:t>terminar y el tutorial está</a:t>
            </a:r>
            <a:r>
              <a:rPr lang="es-MX" dirty="0"/>
              <a:t> </a:t>
            </a:r>
            <a:r>
              <a:rPr lang="es-MX" altLang="en-US" dirty="0">
                <a:solidFill>
                  <a:srgbClr val="000000"/>
                </a:solidFill>
              </a:rPr>
              <a:t>por</a:t>
            </a:r>
            <a:r>
              <a:rPr lang="es-MX" dirty="0"/>
              <a:t> </a:t>
            </a:r>
            <a:r>
              <a:rPr lang="es-MX" altLang="en-US" dirty="0">
                <a:solidFill>
                  <a:srgbClr val="000000"/>
                </a:solidFill>
              </a:rPr>
              <a:t>finalizar.</a:t>
            </a:r>
          </a:p>
          <a:p>
            <a:pPr>
              <a:spcBef>
                <a:spcPct val="0"/>
              </a:spcBef>
            </a:pPr>
            <a:endParaRPr lang="es-MX" altLang="en-US" dirty="0">
              <a:solidFill>
                <a:srgbClr val="000000"/>
              </a:solidFill>
            </a:endParaRP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74A4F46E-B082-4DDD-9FCA-C409BC68FB28}" type="slidenum">
              <a:rPr lang="en-US" altLang="en-US" sz="1200">
                <a:solidFill>
                  <a:srgbClr val="000000"/>
                </a:solidFill>
              </a:rPr>
              <a:pPr defTabSz="712788" fontAlgn="base">
                <a:spcBef>
                  <a:spcPct val="0"/>
                </a:spcBef>
                <a:spcAft>
                  <a:spcPct val="0"/>
                </a:spcAft>
                <a:buSzPct val="100000"/>
              </a:pPr>
              <a:t>16</a:t>
            </a:fld>
            <a:endParaRPr lang="es-MX" altLang="en-US" sz="1200">
              <a:solidFill>
                <a:srgbClr val="000000"/>
              </a:solidFill>
            </a:endParaRPr>
          </a:p>
        </p:txBody>
      </p:sp>
    </p:spTree>
    <p:extLst>
      <p:ext uri="{BB962C8B-B14F-4D97-AF65-F5344CB8AC3E}">
        <p14:creationId xmlns:p14="http://schemas.microsoft.com/office/powerpoint/2010/main" val="736799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r>
              <a:rPr lang="es-MX" b="0" u="none" baseline="0" dirty="0"/>
              <a:t>“Volvamos a la conversación que tuvimos anteriormente. ¿Ha cambiado lo que piensan de la programación?”.</a:t>
            </a:r>
          </a:p>
          <a:p>
            <a:pPr marL="628650" lvl="1" indent="-171450">
              <a:buFont typeface="Arial"/>
              <a:buChar char="•"/>
            </a:pPr>
            <a:r>
              <a:rPr lang="es-MX" dirty="0"/>
              <a:t>¿Cómo responderían a la pregunta sobre qué “es el código” si tu familia o tus amigos te lo preguntan?</a:t>
            </a:r>
          </a:p>
          <a:p>
            <a:pPr marL="628650" lvl="1" indent="-171450">
              <a:buFont typeface="Arial"/>
              <a:buChar char="•"/>
            </a:pPr>
            <a:r>
              <a:rPr lang="es-MX" dirty="0"/>
              <a:t>¿Qué han aprendido?</a:t>
            </a:r>
          </a:p>
          <a:p>
            <a:pPr marL="628650" lvl="1" indent="-171450">
              <a:buFont typeface="Arial"/>
              <a:buChar char="•"/>
            </a:pPr>
            <a:r>
              <a:rPr lang="es-MX" dirty="0"/>
              <a:t>¿Qué les resulta más difícil? ¿Qué hicieron cuando se trabaron? ¿Por qué es importante lo que hicieron? [fomenta la perseverancia]</a:t>
            </a:r>
          </a:p>
          <a:p>
            <a:pPr marL="628650" lvl="1" indent="-171450">
              <a:buFont typeface="Arial"/>
              <a:buChar char="•"/>
            </a:pPr>
            <a:r>
              <a:rPr lang="es-MX" dirty="0"/>
              <a:t>¿En qué sentido la programación resulta creativa? [relaciona la programación con otras formas de creatividad, como cantar, bailar o construir algo.]</a:t>
            </a:r>
          </a:p>
          <a:p>
            <a:pPr marL="628650" lvl="1" indent="-171450">
              <a:buFont typeface="Arial"/>
              <a:buChar char="•"/>
            </a:pPr>
            <a:r>
              <a:rPr lang="es-MX" dirty="0"/>
              <a:t>¿Quién puede programar? [concéntrate en desmitificar creencias como que la programación es para los varones o para aquellos que son buenos en matemáticas, etc.]</a:t>
            </a:r>
          </a:p>
          <a:p>
            <a:pPr marL="628650" lvl="1" indent="-171450">
              <a:buFont typeface="Arial"/>
              <a:buChar char="•"/>
            </a:pPr>
            <a:r>
              <a:rPr lang="es-MX" dirty="0"/>
              <a:t>¿Cuáles son algunas de las ideas sobre cómo podrías usar la programación para crear algo maravilloso?</a:t>
            </a:r>
            <a:endParaRPr lang="es-MX" altLang="en-US" dirty="0">
              <a:solidFill>
                <a:srgbClr val="000000"/>
              </a:solidFill>
            </a:endParaRPr>
          </a:p>
          <a:p>
            <a:pPr>
              <a:spcBef>
                <a:spcPct val="0"/>
              </a:spcBef>
            </a:pPr>
            <a:endParaRPr lang="es-MX" altLang="en-US" dirty="0">
              <a:solidFill>
                <a:srgbClr val="000000"/>
              </a:solidFill>
            </a:endParaRPr>
          </a:p>
          <a:p>
            <a:pPr>
              <a:spcBef>
                <a:spcPct val="0"/>
              </a:spcBef>
            </a:pPr>
            <a:r>
              <a:rPr lang="es-MX" altLang="en-US" b="1" u="sng" dirty="0">
                <a:solidFill>
                  <a:srgbClr val="000000"/>
                </a:solidFill>
              </a:rPr>
              <a:t>OBJETIVO DE LA DIAPOSITIVA:</a:t>
            </a:r>
          </a:p>
          <a:p>
            <a:pPr>
              <a:spcBef>
                <a:spcPct val="0"/>
              </a:spcBef>
            </a:pPr>
            <a:endParaRPr lang="es-MX" altLang="en-US" b="1" u="sng" dirty="0">
              <a:solidFill>
                <a:srgbClr val="000000"/>
              </a:solidFill>
            </a:endParaRPr>
          </a:p>
          <a:p>
            <a:r>
              <a:rPr lang="es-MX" b="0" dirty="0"/>
              <a:t>Volver a la pregunta inicial y ver cómo ha cambiado la opinión de los niños respecto de la programación. </a:t>
            </a:r>
            <a:r>
              <a:rPr lang="es-MX" b="0" kern="1200" baseline="0" dirty="0">
                <a:effectLst/>
                <a:latin typeface="+mn-lt"/>
              </a:rPr>
              <a:t>E</a:t>
            </a:r>
            <a:r>
              <a:rPr lang="es-MX" kern="1200" dirty="0">
                <a:effectLst/>
                <a:latin typeface="+mn-lt"/>
              </a:rPr>
              <a:t>sta pregunta</a:t>
            </a:r>
            <a:r>
              <a:rPr lang="es-MX" dirty="0"/>
              <a:t> busca</a:t>
            </a:r>
            <a:r>
              <a:rPr lang="es-MX" kern="1200" dirty="0">
                <a:effectLst/>
                <a:latin typeface="+mn-lt"/>
              </a:rPr>
              <a:t> recapitular los elementos vistos y permitir a los estudiantes corroborar la exactitud de lo que aprendieron y lo que hicieron durante la sesión. Refuerza la certeza de que las inferencias que hicieron son correctas y los ayuda a internalizar lo que aprendieron.</a:t>
            </a:r>
            <a:r>
              <a:rPr lang="es-MX" dirty="0"/>
              <a:t> </a:t>
            </a:r>
            <a:endParaRPr lang="es-MX" b="0" dirty="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42A9D39E-61D1-4181-AD4C-2DF205C296E7}" type="slidenum">
              <a:rPr lang="en-US" altLang="en-US" sz="1200">
                <a:solidFill>
                  <a:srgbClr val="000000"/>
                </a:solidFill>
              </a:rPr>
              <a:pPr defTabSz="712788" fontAlgn="base">
                <a:spcBef>
                  <a:spcPct val="0"/>
                </a:spcBef>
                <a:spcAft>
                  <a:spcPct val="0"/>
                </a:spcAft>
                <a:buSzPct val="100000"/>
              </a:pPr>
              <a:t>17</a:t>
            </a:fld>
            <a:endParaRPr lang="es-MX" altLang="en-US" sz="1200">
              <a:solidFill>
                <a:srgbClr val="000000"/>
              </a:solidFill>
            </a:endParaRPr>
          </a:p>
        </p:txBody>
      </p:sp>
    </p:spTree>
    <p:extLst>
      <p:ext uri="{BB962C8B-B14F-4D97-AF65-F5344CB8AC3E}">
        <p14:creationId xmlns:p14="http://schemas.microsoft.com/office/powerpoint/2010/main" val="2569038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es-MX" sz="1200" b="1" i="0" u="sng" strike="noStrike" kern="1200" cap="none" dirty="0">
                <a:solidFill>
                  <a:schemeClr val="dk1"/>
                </a:solidFill>
                <a:effectLst/>
                <a:latin typeface="Calibri"/>
                <a:sym typeface="Calibri"/>
              </a:rPr>
              <a:t>OBJETIVO DE LA DIAPOSITIVA:</a:t>
            </a:r>
            <a:r>
              <a:rPr lang="es-MX" dirty="0"/>
              <a:t> </a:t>
            </a:r>
            <a:r>
              <a:rPr lang="es-MX" sz="1200" b="0" i="0" u="none" strike="noStrike" kern="1200" cap="none" dirty="0">
                <a:solidFill>
                  <a:schemeClr val="dk1"/>
                </a:solidFill>
                <a:effectLst/>
                <a:latin typeface="Calibri"/>
                <a:sym typeface="Calibri"/>
              </a:rPr>
              <a:t>finalizar el taller con un tono triunfal.</a:t>
            </a:r>
            <a:endParaRPr lang="es-MX" b="0" dirty="0">
              <a:effectLst/>
            </a:endParaRPr>
          </a:p>
          <a:p>
            <a:br>
              <a:rPr dirty="0"/>
            </a:br>
            <a:r>
              <a:rPr lang="es-MX" sz="1200" b="1" i="0" u="sng" strike="noStrike" kern="1200" cap="none" dirty="0">
                <a:solidFill>
                  <a:schemeClr val="dk1"/>
                </a:solidFill>
                <a:effectLst/>
                <a:latin typeface="Calibri"/>
                <a:sym typeface="Calibri"/>
              </a:rPr>
              <a:t>GUION DE MUESTRA:</a:t>
            </a:r>
            <a:r>
              <a:rPr lang="es-MX" dirty="0"/>
              <a:t> </a:t>
            </a:r>
            <a:r>
              <a:rPr lang="es-MX" b="0" u="none" dirty="0"/>
              <a:t>“¡Felicitaciones! ¡Has completado </a:t>
            </a:r>
            <a:r>
              <a:rPr lang="es-MX" sz="1200" dirty="0">
                <a:solidFill>
                  <a:schemeClr val="bg1"/>
                </a:solidFill>
                <a:latin typeface="Segoe UI Light" panose="020B0502040204020203" pitchFamily="34" charset="0"/>
              </a:rPr>
              <a:t>Hora de </a:t>
            </a:r>
            <a:r>
              <a:rPr lang="es-MX" sz="1200" dirty="0" err="1">
                <a:solidFill>
                  <a:schemeClr val="bg1"/>
                </a:solidFill>
                <a:latin typeface="Segoe UI Light" panose="020B0502040204020203" pitchFamily="34" charset="0"/>
              </a:rPr>
              <a:t>Código</a:t>
            </a:r>
            <a:r>
              <a:rPr lang="es-MX" sz="1200" baseline="30000" dirty="0" err="1">
                <a:solidFill>
                  <a:schemeClr val="bg1"/>
                </a:solidFill>
                <a:latin typeface="Segoe UI Light" panose="020B0502040204020203" pitchFamily="34" charset="0"/>
              </a:rPr>
              <a:t>TM</a:t>
            </a:r>
            <a:r>
              <a:rPr lang="es-MX" sz="1200" dirty="0">
                <a:solidFill>
                  <a:schemeClr val="bg1"/>
                </a:solidFill>
                <a:latin typeface="Segoe UI Light" panose="020B0502040204020203" pitchFamily="34" charset="0"/>
              </a:rPr>
              <a:t> de este año</a:t>
            </a:r>
            <a:r>
              <a:rPr lang="es-MX" sz="1200" b="0" u="none" baseline="0" dirty="0">
                <a:solidFill>
                  <a:schemeClr val="bg1"/>
                </a:solidFill>
                <a:latin typeface="Segoe UI Light" panose="020B0502040204020203" pitchFamily="34" charset="0"/>
              </a:rPr>
              <a:t>!”</a:t>
            </a:r>
            <a:endParaRPr lang="es-MX" b="0" u="none" baseline="0" dirty="0"/>
          </a:p>
          <a:p>
            <a:br>
              <a:rPr lang="en-US" b="0" dirty="0">
                <a:effectLst/>
              </a:rPr>
            </a:br>
            <a:endParaRPr lang="es-MX"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s-MX"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371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“Ahora que están</a:t>
            </a:r>
            <a:r>
              <a:rPr lang="es-MX" dirty="0"/>
              <a:t> </a:t>
            </a:r>
            <a:r>
              <a:rPr lang="es-MX" altLang="en-US" dirty="0">
                <a:solidFill>
                  <a:srgbClr val="000000"/>
                </a:solidFill>
              </a:rPr>
              <a:t>camino a convertirse</a:t>
            </a:r>
            <a:r>
              <a:rPr lang="es-MX" dirty="0"/>
              <a:t> </a:t>
            </a:r>
            <a:r>
              <a:rPr lang="es-MX" altLang="en-US" dirty="0">
                <a:solidFill>
                  <a:srgbClr val="000000"/>
                </a:solidFill>
              </a:rPr>
              <a:t>en</a:t>
            </a:r>
            <a:r>
              <a:rPr lang="es-MX" dirty="0"/>
              <a:t> </a:t>
            </a:r>
            <a:r>
              <a:rPr lang="es-MX" altLang="en-US" dirty="0">
                <a:solidFill>
                  <a:srgbClr val="000000"/>
                </a:solidFill>
              </a:rPr>
              <a:t>programadores</a:t>
            </a:r>
            <a:r>
              <a:rPr lang="es-MX" dirty="0"/>
              <a:t> </a:t>
            </a:r>
            <a:r>
              <a:rPr lang="es-MX" altLang="en-US" dirty="0">
                <a:solidFill>
                  <a:srgbClr val="000000"/>
                </a:solidFill>
              </a:rPr>
              <a:t>expertos, aquí hay algunos</a:t>
            </a:r>
            <a:r>
              <a:rPr lang="es-MX" dirty="0"/>
              <a:t> </a:t>
            </a:r>
            <a:r>
              <a:rPr lang="es-MX" altLang="en-US" dirty="0">
                <a:solidFill>
                  <a:srgbClr val="000000"/>
                </a:solidFill>
              </a:rPr>
              <a:t>recursos</a:t>
            </a:r>
            <a:r>
              <a:rPr lang="es-MX" dirty="0"/>
              <a:t> </a:t>
            </a:r>
            <a:r>
              <a:rPr lang="es-MX" altLang="en-US" dirty="0">
                <a:solidFill>
                  <a:srgbClr val="000000"/>
                </a:solidFill>
              </a:rPr>
              <a:t>gratuitos que pueden</a:t>
            </a:r>
            <a:r>
              <a:rPr lang="es-MX" dirty="0"/>
              <a:t> </a:t>
            </a:r>
            <a:r>
              <a:rPr lang="es-MX" altLang="en-US" dirty="0">
                <a:solidFill>
                  <a:srgbClr val="000000"/>
                </a:solidFill>
              </a:rPr>
              <a:t>consultar. ¡Asegúrense de anotar</a:t>
            </a:r>
            <a:r>
              <a:rPr lang="es-MX" dirty="0"/>
              <a:t> </a:t>
            </a:r>
            <a:r>
              <a:rPr lang="es-MX" altLang="en-US" dirty="0">
                <a:solidFill>
                  <a:srgbClr val="000000"/>
                </a:solidFill>
              </a:rPr>
              <a:t>estos enlaces y continúen</a:t>
            </a:r>
            <a:r>
              <a:rPr lang="es-MX" dirty="0"/>
              <a:t> </a:t>
            </a:r>
            <a:r>
              <a:rPr lang="es-MX" altLang="en-US" dirty="0">
                <a:solidFill>
                  <a:srgbClr val="000000"/>
                </a:solidFill>
              </a:rPr>
              <a:t>programando!”</a:t>
            </a:r>
          </a:p>
          <a:p>
            <a:pPr>
              <a:spcBef>
                <a:spcPct val="0"/>
              </a:spcBef>
            </a:pPr>
            <a:endParaRPr lang="es-MX" altLang="en-US" dirty="0">
              <a:solidFill>
                <a:srgbClr val="000000"/>
              </a:solidFill>
            </a:endParaRPr>
          </a:p>
          <a:p>
            <a:pPr>
              <a:spcBef>
                <a:spcPct val="0"/>
              </a:spcBef>
            </a:pPr>
            <a:r>
              <a:rPr lang="es-MX" altLang="en-US" b="1" u="sng" dirty="0">
                <a:solidFill>
                  <a:srgbClr val="000000"/>
                </a:solidFill>
              </a:rPr>
              <a:t>OBJETIVO DE LA DIAPOSITIVA: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Estimular a los</a:t>
            </a:r>
            <a:r>
              <a:rPr lang="es-MX" dirty="0"/>
              <a:t> </a:t>
            </a:r>
            <a:r>
              <a:rPr lang="es-MX" altLang="en-US" dirty="0">
                <a:solidFill>
                  <a:srgbClr val="000000"/>
                </a:solidFill>
              </a:rPr>
              <a:t>jóvenes a que sigan</a:t>
            </a:r>
            <a:r>
              <a:rPr lang="es-MX" dirty="0"/>
              <a:t> </a:t>
            </a:r>
            <a:r>
              <a:rPr lang="es-MX" altLang="en-US" dirty="0">
                <a:solidFill>
                  <a:srgbClr val="000000"/>
                </a:solidFill>
              </a:rPr>
              <a:t>adelante con la programación.</a:t>
            </a:r>
          </a:p>
          <a:p>
            <a:pPr>
              <a:spcBef>
                <a:spcPct val="0"/>
              </a:spcBef>
            </a:pPr>
            <a:endParaRPr lang="es-MX" altLang="en-US" dirty="0">
              <a:solidFill>
                <a:srgbClr val="000000"/>
              </a:solidFill>
            </a:endParaRPr>
          </a:p>
          <a:p>
            <a:pPr>
              <a:spcBef>
                <a:spcPct val="0"/>
              </a:spcBef>
            </a:pPr>
            <a:r>
              <a:rPr lang="es-MX" altLang="en-US" sz="1200" b="1" u="sng" kern="1200" dirty="0">
                <a:solidFill>
                  <a:srgbClr val="000000"/>
                </a:solidFill>
                <a:latin typeface="+mn-lt"/>
              </a:rPr>
              <a:t>NOTA PARA EL FACILITADOR:</a:t>
            </a:r>
          </a:p>
          <a:p>
            <a:r>
              <a:rPr lang="es-MX" sz="1200" kern="1200" dirty="0">
                <a:solidFill>
                  <a:schemeClr val="tx1"/>
                </a:solidFill>
                <a:effectLst/>
                <a:latin typeface="+mn-lt"/>
              </a:rPr>
              <a:t>Entrando a code.org, los participantes pueden acceder a los </a:t>
            </a:r>
            <a:r>
              <a:rPr lang="es-MX" sz="1200" b="1" kern="1200" dirty="0">
                <a:solidFill>
                  <a:schemeClr val="tx1"/>
                </a:solidFill>
                <a:effectLst/>
                <a:latin typeface="+mn-lt"/>
              </a:rPr>
              <a:t>certificados de participación en Hora de </a:t>
            </a:r>
            <a:r>
              <a:rPr lang="es-MX" sz="1200" b="1" kern="1200" dirty="0" err="1">
                <a:solidFill>
                  <a:schemeClr val="tx1"/>
                </a:solidFill>
                <a:effectLst/>
                <a:latin typeface="+mn-lt"/>
              </a:rPr>
              <a:t>Código</a:t>
            </a:r>
            <a:r>
              <a:rPr lang="es-MX" sz="1200" b="1" kern="1200" baseline="30000" dirty="0" err="1">
                <a:solidFill>
                  <a:schemeClr val="tx1"/>
                </a:solidFill>
                <a:effectLst/>
                <a:latin typeface="+mn-lt"/>
              </a:rPr>
              <a:t>TM</a:t>
            </a:r>
            <a:r>
              <a:rPr lang="es-MX" sz="1200" kern="1200" dirty="0">
                <a:solidFill>
                  <a:schemeClr val="tx1"/>
                </a:solidFill>
                <a:effectLst/>
                <a:latin typeface="+mn-lt"/>
              </a:rPr>
              <a:t> en cualquier momento luego de haber comenzado con el tutorial de Hora de </a:t>
            </a:r>
            <a:r>
              <a:rPr lang="es-MX" sz="1200" kern="1200" dirty="0" err="1">
                <a:solidFill>
                  <a:schemeClr val="tx1"/>
                </a:solidFill>
                <a:effectLst/>
                <a:latin typeface="+mn-lt"/>
              </a:rPr>
              <a:t>Código</a:t>
            </a:r>
            <a:r>
              <a:rPr lang="es-MX" sz="1200" kern="1200" baseline="30000" dirty="0" err="1">
                <a:solidFill>
                  <a:schemeClr val="tx1"/>
                </a:solidFill>
                <a:effectLst/>
                <a:latin typeface="+mn-lt"/>
              </a:rPr>
              <a:t>TM</a:t>
            </a:r>
            <a:r>
              <a:rPr lang="es-MX" sz="1200" kern="1200" dirty="0">
                <a:solidFill>
                  <a:schemeClr val="tx1"/>
                </a:solidFill>
                <a:effectLst/>
                <a:latin typeface="+mn-lt"/>
              </a:rPr>
              <a:t> y una vez que hayan concluido con la actividad de Hora de Código</a:t>
            </a:r>
            <a:r>
              <a:rPr lang="es-MX" sz="1200" kern="1200" baseline="30000" dirty="0">
                <a:solidFill>
                  <a:schemeClr val="tx1"/>
                </a:solidFill>
                <a:effectLst/>
                <a:latin typeface="+mn-lt"/>
              </a:rPr>
              <a:t>TM</a:t>
            </a:r>
            <a:r>
              <a:rPr lang="es-MX" sz="1200" kern="1200" dirty="0">
                <a:solidFill>
                  <a:schemeClr val="tx1"/>
                </a:solidFill>
                <a:effectLst/>
                <a:latin typeface="+mn-lt"/>
              </a:rPr>
              <a:t>.</a:t>
            </a:r>
          </a:p>
          <a:p>
            <a:endParaRPr lang="es-MX" sz="1200" kern="1200" dirty="0">
              <a:solidFill>
                <a:schemeClr val="tx1"/>
              </a:solidFill>
              <a:effectLst/>
              <a:latin typeface="+mn-lt"/>
              <a:ea typeface="+mn-ea"/>
              <a:cs typeface="+mn-cs"/>
            </a:endParaRPr>
          </a:p>
          <a:p>
            <a:r>
              <a:rPr lang="es-MX" sz="1200" kern="1200" dirty="0">
                <a:solidFill>
                  <a:schemeClr val="tx1"/>
                </a:solidFill>
                <a:effectLst/>
                <a:latin typeface="+mn-lt"/>
              </a:rPr>
              <a:t>Puedes modificar lo que se pone en la diapositiva de recursos adicionales según el tipo de audiencia:</a:t>
            </a:r>
          </a:p>
          <a:p>
            <a:endParaRPr lang="es-MX" sz="1200" b="1" u="none" kern="1200" dirty="0">
              <a:solidFill>
                <a:schemeClr val="tx1"/>
              </a:solidFill>
              <a:effectLst/>
              <a:latin typeface="+mn-lt"/>
              <a:ea typeface="+mn-ea"/>
              <a:cs typeface="+mn-cs"/>
            </a:endParaRPr>
          </a:p>
          <a:p>
            <a:r>
              <a:rPr lang="es-MX" sz="1200" b="1" u="none" kern="1200" dirty="0">
                <a:solidFill>
                  <a:schemeClr val="tx1"/>
                </a:solidFill>
                <a:effectLst/>
                <a:latin typeface="+mn-lt"/>
              </a:rPr>
              <a:t>Los participantes pueden subir su código a Minecraft: Education Edition o a Minecraft para Windows 10, de estar disponible.</a:t>
            </a:r>
          </a:p>
          <a:p>
            <a:r>
              <a:rPr lang="es-MX" sz="1200" b="0" u="none" kern="1200" dirty="0">
                <a:solidFill>
                  <a:schemeClr val="tx1"/>
                </a:solidFill>
                <a:effectLst/>
                <a:latin typeface="+mn-lt"/>
              </a:rPr>
              <a:t>Los participantes también pueden utilizar Code Studio para importar sus códigos al juego mismo y verlos cobrar vida.</a:t>
            </a:r>
          </a:p>
          <a:p>
            <a:endParaRPr lang="es-MX"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a:solidFill>
                  <a:schemeClr val="tx1"/>
                </a:solidFill>
                <a:effectLst/>
                <a:latin typeface="+mn-lt"/>
              </a:rPr>
              <a:t>Descubre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a:solidFill>
                  <a:schemeClr val="tx1"/>
                </a:solidFill>
                <a:effectLst/>
                <a:latin typeface="+mn-lt"/>
              </a:rPr>
              <a:t>Minecraft: Education Edition está pensado para las escuelas e incluye herramientas de manejo del aula, planes de estudio, y más. Para obtener más información, visita </a:t>
            </a:r>
            <a:r>
              <a:rPr lang="es-MX" sz="1200" u="sng" kern="1200" dirty="0">
                <a:solidFill>
                  <a:schemeClr val="tx1"/>
                </a:solidFill>
                <a:effectLst/>
                <a:latin typeface="+mn-lt"/>
                <a:hlinkClick r:id="rId3"/>
              </a:rPr>
              <a:t>https://education.minecraft.net</a:t>
            </a:r>
            <a:r>
              <a:rPr lang="es-MX" sz="1200" kern="1200" dirty="0">
                <a:solidFill>
                  <a:schemeClr val="tx1"/>
                </a:solidFill>
                <a:effectLst/>
                <a:latin typeface="+mn-lt"/>
              </a:rPr>
              <a:t>.</a:t>
            </a:r>
            <a:endParaRPr lang="es-MX"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kern="1200" dirty="0">
                <a:solidFill>
                  <a:schemeClr val="tx1"/>
                </a:solidFill>
                <a:effectLst/>
                <a:latin typeface="+mn-lt"/>
              </a:rPr>
              <a:t>Descubre formas de acercar las habilidades digitales, desde la alfabetización digital a la educación en informática a tu comunidad</a:t>
            </a:r>
            <a:br>
              <a:rPr dirty="0"/>
            </a:br>
            <a:r>
              <a:rPr lang="es-MX" sz="1200" kern="1200" dirty="0">
                <a:solidFill>
                  <a:schemeClr val="tx1"/>
                </a:solidFill>
                <a:effectLst/>
                <a:latin typeface="+mn-lt"/>
              </a:rPr>
              <a:t>https://Microsoft.com/digitalskills </a:t>
            </a:r>
            <a:endParaRPr lang="es-MX" altLang="en-US" dirty="0">
              <a:solidFill>
                <a:srgbClr val="000000"/>
              </a:solidFill>
            </a:endParaRPr>
          </a:p>
          <a:p>
            <a:pPr>
              <a:spcBef>
                <a:spcPct val="0"/>
              </a:spcBef>
            </a:pPr>
            <a:endParaRPr lang="es-MX" altLang="en-US" dirty="0">
              <a:solidFill>
                <a:srgbClr val="000000"/>
              </a:solidFill>
            </a:endParaRPr>
          </a:p>
          <a:p>
            <a:pPr>
              <a:spcBef>
                <a:spcPct val="0"/>
              </a:spcBef>
            </a:pPr>
            <a:r>
              <a:rPr lang="es-MX" sz="1200" b="1" kern="1200" dirty="0">
                <a:solidFill>
                  <a:schemeClr val="tx1"/>
                </a:solidFill>
                <a:effectLst/>
                <a:latin typeface="+mn-lt"/>
              </a:rPr>
              <a:t>Code.org (</a:t>
            </a:r>
            <a:r>
              <a:rPr lang="es-MX" sz="1200" b="1" kern="1200" dirty="0">
                <a:solidFill>
                  <a:schemeClr val="tx1"/>
                </a:solidFill>
                <a:effectLst/>
                <a:latin typeface="+mn-lt"/>
                <a:hlinkClick r:id="rId4"/>
              </a:rPr>
              <a:t>https://code.org/educate</a:t>
            </a:r>
            <a:r>
              <a:rPr lang="es-MX" sz="1200" b="1" kern="1200" dirty="0">
                <a:solidFill>
                  <a:schemeClr val="tx1"/>
                </a:solidFill>
                <a:effectLst/>
                <a:latin typeface="+mn-lt"/>
              </a:rPr>
              <a:t>)</a:t>
            </a:r>
            <a:r>
              <a:rPr lang="es-MX" dirty="0"/>
              <a:t> </a:t>
            </a:r>
            <a:r>
              <a:rPr lang="es-MX" altLang="en-US" dirty="0">
                <a:solidFill>
                  <a:srgbClr val="000000"/>
                </a:solidFill>
              </a:rPr>
              <a:t>Vaya más allá de una Hora de Código™ con las herramientas de Code.org para los educadores. No necesita ninguna experiencia para empezar a enseñar informática en el aula. Code.org le ofrece un plan de estudios, planes de clase, programas de aprendizaje profesional de calidad alta y una gran cantidad de excelentes herramientas para todos los niveles de grado; todo lo que necesita y sin ningún costo. Visite </a:t>
            </a:r>
            <a:r>
              <a:rPr lang="es-MX" sz="1200" kern="1200" dirty="0">
                <a:solidFill>
                  <a:schemeClr val="tx1"/>
                </a:solidFill>
                <a:effectLst/>
                <a:latin typeface="+mn-lt"/>
                <a:hlinkClick r:id="rId5"/>
              </a:rPr>
              <a:t>code.org/educate</a:t>
            </a:r>
            <a:r>
              <a:rPr lang="es-MX" altLang="en-US" dirty="0">
                <a:solidFill>
                  <a:srgbClr val="000000"/>
                </a:solidFill>
              </a:rPr>
              <a:t> y elija un nivel de grado para empezar.</a:t>
            </a:r>
          </a:p>
          <a:p>
            <a:pPr>
              <a:spcBef>
                <a:spcPct val="0"/>
              </a:spcBef>
            </a:pPr>
            <a:endParaRPr lang="es-MX" altLang="en-US" dirty="0">
              <a:solidFill>
                <a:srgbClr val="000000"/>
              </a:solidFill>
            </a:endParaRPr>
          </a:p>
          <a:p>
            <a:pPr>
              <a:spcBef>
                <a:spcPct val="0"/>
              </a:spcBef>
            </a:pPr>
            <a:r>
              <a:rPr lang="es-MX" sz="1200" b="1" kern="1200" dirty="0">
                <a:solidFill>
                  <a:schemeClr val="tx1"/>
                </a:solidFill>
                <a:effectLst/>
                <a:latin typeface="+mn-lt"/>
              </a:rPr>
              <a:t>Code Studio (</a:t>
            </a:r>
            <a:r>
              <a:rPr lang="es-MX" sz="1200" b="1" kern="1200" dirty="0">
                <a:solidFill>
                  <a:schemeClr val="tx1"/>
                </a:solidFill>
                <a:effectLst/>
                <a:latin typeface="+mn-lt"/>
                <a:hlinkClick r:id="rId6"/>
              </a:rPr>
              <a:t>https://studio.code.org</a:t>
            </a:r>
            <a:r>
              <a:rPr lang="es-MX" sz="1200" b="1" kern="1200" dirty="0">
                <a:solidFill>
                  <a:schemeClr val="tx1"/>
                </a:solidFill>
                <a:effectLst/>
                <a:latin typeface="+mn-lt"/>
              </a:rPr>
              <a:t>) </a:t>
            </a:r>
            <a:r>
              <a:rPr lang="es-MX" altLang="en-US" dirty="0">
                <a:solidFill>
                  <a:srgbClr val="000000"/>
                </a:solidFill>
              </a:rPr>
              <a:t>¿Se divirtió durante la Hora de Código™? El mundo de la informática tiene mucho más para explorar. Code Studio incluye problemas, juegos y cursos para todas las edades. Aprenda a hacer sus propios juegos y aplicaciones y luego compártalos con amigos. Visite </a:t>
            </a:r>
            <a:r>
              <a:rPr lang="es-MX" sz="1200" kern="1200" dirty="0">
                <a:solidFill>
                  <a:schemeClr val="tx1"/>
                </a:solidFill>
                <a:effectLst/>
                <a:latin typeface="+mn-lt"/>
                <a:hlinkClick r:id="rId7"/>
              </a:rPr>
              <a:t>studio.code.org</a:t>
            </a:r>
            <a:r>
              <a:rPr lang="es-MX" altLang="en-US" dirty="0">
                <a:solidFill>
                  <a:srgbClr val="000000"/>
                </a:solidFill>
              </a:rPr>
              <a:t> y empiece hoy mismo. </a:t>
            </a: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1673655A-9689-4508-BBFE-F3EFC3C84F5B}" type="slidenum">
              <a:rPr lang="en-US" altLang="en-US" sz="1200">
                <a:solidFill>
                  <a:srgbClr val="000000"/>
                </a:solidFill>
              </a:rPr>
              <a:pPr defTabSz="712788" fontAlgn="base">
                <a:spcBef>
                  <a:spcPct val="0"/>
                </a:spcBef>
                <a:spcAft>
                  <a:spcPct val="0"/>
                </a:spcAft>
                <a:buSzPct val="100000"/>
              </a:pPr>
              <a:t>19</a:t>
            </a:fld>
            <a:endParaRPr lang="es-MX" altLang="en-US" sz="1200">
              <a:solidFill>
                <a:srgbClr val="000000"/>
              </a:solidFill>
            </a:endParaRPr>
          </a:p>
        </p:txBody>
      </p:sp>
    </p:spTree>
    <p:extLst>
      <p:ext uri="{BB962C8B-B14F-4D97-AF65-F5344CB8AC3E}">
        <p14:creationId xmlns:p14="http://schemas.microsoft.com/office/powerpoint/2010/main" val="179970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a:spcBef>
                <a:spcPct val="0"/>
              </a:spcBef>
            </a:pPr>
            <a:r>
              <a:rPr lang="es-MX" altLang="en-US" b="1" u="sng" dirty="0">
                <a:solidFill>
                  <a:srgbClr val="000000"/>
                </a:solidFill>
              </a:rPr>
              <a:t>Bienvenido</a:t>
            </a:r>
          </a:p>
          <a:p>
            <a:pPr>
              <a:spcBef>
                <a:spcPct val="0"/>
              </a:spcBef>
            </a:pPr>
            <a:r>
              <a:rPr lang="es-MX" altLang="en-US" b="0" u="none" dirty="0">
                <a:solidFill>
                  <a:srgbClr val="000000"/>
                </a:solidFill>
              </a:rPr>
              <a:t>Preséntese ante la clase, cuénteles a los participantes quién es , qué hace y si trabaja en la industria de la tecnología, dígales por qué está entusiasmado con Hora de Código™. </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“Primero, veremos un video breve que muestra</a:t>
            </a:r>
            <a:r>
              <a:rPr lang="es-MX" dirty="0"/>
              <a:t> </a:t>
            </a:r>
            <a:r>
              <a:rPr lang="es-MX" altLang="en-US" dirty="0">
                <a:solidFill>
                  <a:srgbClr val="000000"/>
                </a:solidFill>
              </a:rPr>
              <a:t>cómo se popularizó la programación</a:t>
            </a:r>
            <a:r>
              <a:rPr lang="es-MX" dirty="0"/>
              <a:t> </a:t>
            </a:r>
            <a:r>
              <a:rPr lang="es-MX" altLang="en-US" dirty="0">
                <a:solidFill>
                  <a:srgbClr val="000000"/>
                </a:solidFill>
              </a:rPr>
              <a:t>en</a:t>
            </a:r>
            <a:r>
              <a:rPr lang="es-MX" dirty="0"/>
              <a:t> </a:t>
            </a:r>
            <a:r>
              <a:rPr lang="es-MX" altLang="en-US" dirty="0">
                <a:solidFill>
                  <a:srgbClr val="000000"/>
                </a:solidFill>
              </a:rPr>
              <a:t>los</a:t>
            </a:r>
            <a:r>
              <a:rPr lang="es-MX" dirty="0"/>
              <a:t> </a:t>
            </a:r>
            <a:r>
              <a:rPr lang="es-MX" altLang="en-US" dirty="0">
                <a:solidFill>
                  <a:srgbClr val="000000"/>
                </a:solidFill>
              </a:rPr>
              <a:t>últimos</a:t>
            </a:r>
            <a:r>
              <a:rPr lang="es-MX" dirty="0"/>
              <a:t> </a:t>
            </a:r>
            <a:r>
              <a:rPr lang="es-MX" altLang="en-US" dirty="0">
                <a:solidFill>
                  <a:srgbClr val="000000"/>
                </a:solidFill>
              </a:rPr>
              <a:t>años, y la cantidad de gente</a:t>
            </a:r>
            <a:r>
              <a:rPr lang="es-MX" dirty="0"/>
              <a:t> </a:t>
            </a:r>
            <a:r>
              <a:rPr lang="es-MX" altLang="en-US" dirty="0">
                <a:solidFill>
                  <a:srgbClr val="000000"/>
                </a:solidFill>
              </a:rPr>
              <a:t>joven, como</a:t>
            </a:r>
            <a:r>
              <a:rPr lang="es-MX" dirty="0"/>
              <a:t> </a:t>
            </a:r>
            <a:r>
              <a:rPr lang="es-MX" altLang="en-US" dirty="0">
                <a:solidFill>
                  <a:srgbClr val="000000"/>
                </a:solidFill>
              </a:rPr>
              <a:t>ustedes, ¡que ha aceptado el desafío!”</a:t>
            </a:r>
          </a:p>
          <a:p>
            <a:pPr>
              <a:spcBef>
                <a:spcPct val="0"/>
              </a:spcBef>
            </a:pPr>
            <a:endParaRPr lang="es-MX" altLang="en-US" dirty="0">
              <a:solidFill>
                <a:srgbClr val="000000"/>
              </a:solidFill>
            </a:endParaRPr>
          </a:p>
          <a:p>
            <a:pPr>
              <a:spcBef>
                <a:spcPct val="0"/>
              </a:spcBef>
            </a:pPr>
            <a:r>
              <a:rPr lang="es-MX" altLang="en-US" sz="1200" b="1" u="sng" kern="1200" dirty="0">
                <a:solidFill>
                  <a:srgbClr val="000000"/>
                </a:solidFill>
                <a:latin typeface="+mn-lt"/>
              </a:rPr>
              <a:t>NOTA PARA EL FACILITADOR:</a:t>
            </a:r>
          </a:p>
          <a:p>
            <a:pPr>
              <a:spcBef>
                <a:spcPct val="0"/>
              </a:spcBef>
            </a:pPr>
            <a:r>
              <a:rPr lang="es-MX" altLang="en-US" dirty="0">
                <a:solidFill>
                  <a:srgbClr val="000000"/>
                </a:solidFill>
              </a:rPr>
              <a:t>El video se reproducirá de forma automática</a:t>
            </a:r>
            <a:r>
              <a:rPr lang="es-MX" dirty="0"/>
              <a:t> </a:t>
            </a:r>
            <a:r>
              <a:rPr lang="es-MX" altLang="en-US" dirty="0">
                <a:solidFill>
                  <a:srgbClr val="000000"/>
                </a:solidFill>
              </a:rPr>
              <a:t>cuando</a:t>
            </a:r>
            <a:r>
              <a:rPr lang="es-MX" dirty="0"/>
              <a:t> </a:t>
            </a:r>
            <a:r>
              <a:rPr lang="es-MX" altLang="en-US" dirty="0">
                <a:solidFill>
                  <a:srgbClr val="000000"/>
                </a:solidFill>
              </a:rPr>
              <a:t>avance a la siguiente</a:t>
            </a:r>
            <a:r>
              <a:rPr lang="es-MX" dirty="0"/>
              <a:t> </a:t>
            </a:r>
            <a:r>
              <a:rPr lang="es-MX" altLang="en-US" dirty="0">
                <a:solidFill>
                  <a:srgbClr val="000000"/>
                </a:solidFill>
              </a:rPr>
              <a:t>diapositiva. </a:t>
            </a:r>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58A88BD0-92DA-47AB-BA65-5C0CBE2AC734}" type="slidenum">
              <a:rPr lang="en-US" altLang="en-US" sz="1200">
                <a:solidFill>
                  <a:srgbClr val="000000"/>
                </a:solidFill>
              </a:rPr>
              <a:pPr defTabSz="712788" fontAlgn="base">
                <a:spcBef>
                  <a:spcPct val="0"/>
                </a:spcBef>
                <a:spcAft>
                  <a:spcPct val="0"/>
                </a:spcAft>
                <a:buSzPct val="100000"/>
              </a:pPr>
              <a:t>2</a:t>
            </a:fld>
            <a:endParaRPr lang="es-MX" altLang="en-US" sz="1200">
              <a:solidFill>
                <a:srgbClr val="000000"/>
              </a:solidFill>
            </a:endParaRPr>
          </a:p>
        </p:txBody>
      </p:sp>
    </p:spTree>
    <p:extLst>
      <p:ext uri="{BB962C8B-B14F-4D97-AF65-F5344CB8AC3E}">
        <p14:creationId xmlns:p14="http://schemas.microsoft.com/office/powerpoint/2010/main" val="1937799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 </a:t>
            </a:r>
          </a:p>
          <a:p>
            <a:pPr>
              <a:spcBef>
                <a:spcPct val="0"/>
              </a:spcBef>
            </a:pPr>
            <a:endParaRPr lang="es-MX" altLang="en-US" b="1" u="sng" dirty="0">
              <a:solidFill>
                <a:srgbClr val="000000"/>
              </a:solidFill>
            </a:endParaRPr>
          </a:p>
          <a:p>
            <a:pPr>
              <a:spcBef>
                <a:spcPct val="0"/>
              </a:spcBef>
            </a:pPr>
            <a:endParaRPr lang="es-MX" altLang="en-US" b="1" u="sng" dirty="0">
              <a:solidFill>
                <a:srgbClr val="000000"/>
              </a:solidFill>
            </a:endParaRPr>
          </a:p>
          <a:p>
            <a:pPr>
              <a:spcBef>
                <a:spcPct val="0"/>
              </a:spcBef>
            </a:pPr>
            <a:r>
              <a:rPr lang="es-MX" altLang="en-US" b="1" u="sng" dirty="0">
                <a:solidFill>
                  <a:srgbClr val="000000"/>
                </a:solidFill>
              </a:rPr>
              <a:t>OBJETIVO DE LA DIAPOSITIVA:</a:t>
            </a:r>
            <a:r>
              <a:rPr lang="es-MX" dirty="0"/>
              <a:t> </a:t>
            </a:r>
          </a:p>
          <a:p>
            <a:pPr>
              <a:spcBef>
                <a:spcPct val="0"/>
              </a:spcBef>
            </a:pPr>
            <a:endParaRPr lang="es-MX" altLang="en-US" dirty="0">
              <a:solidFill>
                <a:srgbClr val="000000"/>
              </a:solidFill>
            </a:endParaRPr>
          </a:p>
          <a:p>
            <a:pPr>
              <a:spcBef>
                <a:spcPct val="0"/>
              </a:spcBef>
            </a:pPr>
            <a:r>
              <a:rPr lang="es-MX" altLang="en-US" dirty="0">
                <a:solidFill>
                  <a:srgbClr val="000000"/>
                </a:solidFill>
              </a:rPr>
              <a:t>Para finalizar la actividad</a:t>
            </a:r>
          </a:p>
          <a:p>
            <a:pPr>
              <a:spcBef>
                <a:spcPct val="0"/>
              </a:spcBef>
            </a:pPr>
            <a:endParaRPr lang="es-MX" altLang="en-US" dirty="0">
              <a:solidFill>
                <a:srgbClr val="000000"/>
              </a:solidFill>
            </a:endParaRPr>
          </a:p>
          <a:p>
            <a:pPr>
              <a:spcBef>
                <a:spcPct val="0"/>
              </a:spcBef>
            </a:pPr>
            <a:r>
              <a:rPr lang="es-MX" altLang="en-US" b="1" u="sng" dirty="0">
                <a:solidFill>
                  <a:srgbClr val="000000"/>
                </a:solidFill>
              </a:rPr>
              <a:t>INSTRUCCIONES PARA LAS IMÁGENES DE ESTA DIAPOSITIVA: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Si se reemplaza</a:t>
            </a:r>
            <a:r>
              <a:rPr lang="es-MX" dirty="0"/>
              <a:t> </a:t>
            </a:r>
            <a:r>
              <a:rPr lang="es-MX" altLang="en-US" dirty="0">
                <a:solidFill>
                  <a:srgbClr val="000000"/>
                </a:solidFill>
              </a:rPr>
              <a:t>esta imagen, asegúrese de que la nueva imagen cumpla con los</a:t>
            </a:r>
            <a:r>
              <a:rPr lang="es-MX" dirty="0"/>
              <a:t> </a:t>
            </a:r>
            <a:r>
              <a:rPr lang="es-MX" altLang="en-US" dirty="0">
                <a:solidFill>
                  <a:srgbClr val="000000"/>
                </a:solidFill>
              </a:rPr>
              <a:t>siguientes</a:t>
            </a:r>
            <a:r>
              <a:rPr lang="es-MX" dirty="0"/>
              <a:t> </a:t>
            </a:r>
            <a:r>
              <a:rPr lang="es-MX" altLang="en-US" dirty="0">
                <a:solidFill>
                  <a:srgbClr val="000000"/>
                </a:solidFill>
              </a:rPr>
              <a:t>criterios: </a:t>
            </a:r>
          </a:p>
          <a:p>
            <a:pPr marL="628650" lvl="1" indent="-171450">
              <a:spcBef>
                <a:spcPct val="0"/>
              </a:spcBef>
              <a:buFontTx/>
              <a:buChar char="•"/>
            </a:pPr>
            <a:r>
              <a:rPr lang="es-MX" altLang="en-US" dirty="0">
                <a:solidFill>
                  <a:srgbClr val="000000"/>
                </a:solidFill>
              </a:rPr>
              <a:t>Contiene</a:t>
            </a:r>
            <a:r>
              <a:rPr lang="es-MX" dirty="0"/>
              <a:t> </a:t>
            </a:r>
            <a:r>
              <a:rPr lang="es-MX" altLang="en-US" dirty="0">
                <a:solidFill>
                  <a:srgbClr val="000000"/>
                </a:solidFill>
              </a:rPr>
              <a:t>niños y niñas</a:t>
            </a:r>
            <a:r>
              <a:rPr lang="es-MX" dirty="0"/>
              <a:t> </a:t>
            </a:r>
            <a:r>
              <a:rPr lang="es-MX" altLang="en-US" dirty="0">
                <a:solidFill>
                  <a:srgbClr val="000000"/>
                </a:solidFill>
              </a:rPr>
              <a:t>en</a:t>
            </a:r>
            <a:r>
              <a:rPr lang="es-MX" dirty="0"/>
              <a:t> </a:t>
            </a:r>
            <a:r>
              <a:rPr lang="es-MX" altLang="en-US" dirty="0">
                <a:solidFill>
                  <a:srgbClr val="000000"/>
                </a:solidFill>
              </a:rPr>
              <a:t>edad</a:t>
            </a:r>
            <a:r>
              <a:rPr lang="es-MX" dirty="0"/>
              <a:t> </a:t>
            </a:r>
            <a:r>
              <a:rPr lang="es-MX" altLang="en-US" dirty="0">
                <a:solidFill>
                  <a:srgbClr val="000000"/>
                </a:solidFill>
              </a:rPr>
              <a:t>preadolescente. </a:t>
            </a:r>
          </a:p>
          <a:p>
            <a:pPr marL="628650" lvl="1" indent="-171450">
              <a:spcBef>
                <a:spcPct val="0"/>
              </a:spcBef>
              <a:buFontTx/>
              <a:buChar char="•"/>
            </a:pPr>
            <a:r>
              <a:rPr lang="es-MX" altLang="en-US" dirty="0">
                <a:solidFill>
                  <a:srgbClr val="000000"/>
                </a:solidFill>
              </a:rPr>
              <a:t>Muestra a los</a:t>
            </a:r>
            <a:r>
              <a:rPr lang="es-MX" dirty="0"/>
              <a:t> </a:t>
            </a:r>
            <a:r>
              <a:rPr lang="es-MX" altLang="en-US" dirty="0">
                <a:solidFill>
                  <a:srgbClr val="000000"/>
                </a:solidFill>
              </a:rPr>
              <a:t>participantes con una</a:t>
            </a:r>
            <a:r>
              <a:rPr lang="es-MX" dirty="0"/>
              <a:t> </a:t>
            </a:r>
            <a:r>
              <a:rPr lang="es-MX" altLang="en-US" dirty="0">
                <a:solidFill>
                  <a:srgbClr val="000000"/>
                </a:solidFill>
              </a:rPr>
              <a:t>actitud</a:t>
            </a:r>
            <a:r>
              <a:rPr lang="es-MX" dirty="0"/>
              <a:t> </a:t>
            </a:r>
            <a:r>
              <a:rPr lang="es-MX" altLang="en-US" dirty="0">
                <a:solidFill>
                  <a:srgbClr val="000000"/>
                </a:solidFill>
              </a:rPr>
              <a:t>alegre. </a:t>
            </a:r>
          </a:p>
          <a:p>
            <a:pPr marL="628650" lvl="1" indent="-171450">
              <a:spcBef>
                <a:spcPct val="0"/>
              </a:spcBef>
              <a:buFontTx/>
              <a:buChar char="•"/>
            </a:pPr>
            <a:r>
              <a:rPr lang="es-MX" altLang="en-US" dirty="0">
                <a:solidFill>
                  <a:srgbClr val="000000"/>
                </a:solidFill>
              </a:rPr>
              <a:t>Contiene un grupo de gente, no personas aisladas. </a:t>
            </a:r>
          </a:p>
          <a:p>
            <a:pPr marL="457200" lvl="1" indent="0">
              <a:spcBef>
                <a:spcPct val="0"/>
              </a:spcBef>
              <a:buFontTx/>
              <a:buNone/>
            </a:pPr>
            <a:endParaRPr lang="es-MX" altLang="en-US" dirty="0">
              <a:solidFill>
                <a:srgbClr val="000000"/>
              </a:solidFill>
            </a:endParaRPr>
          </a:p>
          <a:p>
            <a:r>
              <a:rPr lang="es-MX" b="1" u="sng" dirty="0"/>
              <a:t>Derechos de autor 2017: </a:t>
            </a:r>
          </a:p>
          <a:p>
            <a:r>
              <a:rPr lang="es-MX" sz="1200" kern="1200" dirty="0">
                <a:solidFill>
                  <a:schemeClr val="tx1"/>
                </a:solidFill>
                <a:effectLst/>
                <a:latin typeface="+mn-lt"/>
              </a:rPr>
              <a:t>Esta presentación ha sido otorgada bajo licencia, no por venta. Está prohibida la copia, adaptación, preparación de trabajos derivados, distribución, uso público, venta o uso de este contenido con fines comerciales sin previo consentimiento expreso por escrito de Microsoft Corporation. </a:t>
            </a:r>
          </a:p>
          <a:p>
            <a:r>
              <a:rPr lang="es-MX" sz="1200" kern="1200" dirty="0">
                <a:solidFill>
                  <a:schemeClr val="tx1"/>
                </a:solidFill>
                <a:effectLst/>
                <a:latin typeface="+mn-lt"/>
              </a:rPr>
              <a:t> </a:t>
            </a:r>
          </a:p>
          <a:p>
            <a:r>
              <a:rPr lang="es-MX" sz="1200" kern="1200" dirty="0">
                <a:solidFill>
                  <a:schemeClr val="tx1"/>
                </a:solidFill>
                <a:effectLst/>
                <a:latin typeface="+mn-lt"/>
              </a:rPr>
              <a:t>Esta presentación se provee "tal como está". Microsoft no ofrece garantías, expresas o implícitas. La información y las opiniones expresadas en esta presentación, incluidas las direcciones URL y otras referencias a sitios web de Internet, pueden cambiar sin previo aviso. </a:t>
            </a:r>
          </a:p>
          <a:p>
            <a:r>
              <a:rPr lang="es-MX" sz="1200" kern="1200" dirty="0">
                <a:solidFill>
                  <a:schemeClr val="tx1"/>
                </a:solidFill>
                <a:effectLst/>
                <a:latin typeface="+mn-lt"/>
              </a:rPr>
              <a:t> </a:t>
            </a:r>
          </a:p>
          <a:p>
            <a:r>
              <a:rPr lang="es-MX" sz="1200" kern="1200" dirty="0">
                <a:solidFill>
                  <a:schemeClr val="tx1"/>
                </a:solidFill>
                <a:effectLst/>
                <a:latin typeface="+mn-lt"/>
              </a:rPr>
              <a:t>Algunos de los ejemplos descritos aquí son ficticios y se proveen solo a modo de ejemplo. No existe ni ha de inferirse ninguna conexión o asociación deliberada con casos reales. </a:t>
            </a:r>
          </a:p>
          <a:p>
            <a:r>
              <a:rPr lang="es-MX" sz="1200" kern="1200" dirty="0">
                <a:solidFill>
                  <a:schemeClr val="tx1"/>
                </a:solidFill>
                <a:effectLst/>
                <a:latin typeface="+mn-lt"/>
              </a:rPr>
              <a:t> </a:t>
            </a:r>
          </a:p>
          <a:p>
            <a:r>
              <a:rPr lang="es-MX" sz="1200" kern="1200" dirty="0">
                <a:solidFill>
                  <a:schemeClr val="tx1"/>
                </a:solidFill>
                <a:effectLst/>
                <a:latin typeface="+mn-lt"/>
              </a:rPr>
              <a:t>Se le otorga permiso para utilizar esta presentación a título personal o con fines educativos como parte de code.org y otras actividades de programación. Esta presentación no le otorga ningún derecho legal sobre la propiedad intelectual de ningún producto de Microsoft. </a:t>
            </a:r>
          </a:p>
          <a:p>
            <a:r>
              <a:rPr lang="es-MX" sz="1200" kern="1200" dirty="0">
                <a:solidFill>
                  <a:schemeClr val="tx1"/>
                </a:solidFill>
                <a:effectLst/>
                <a:latin typeface="+mn-lt"/>
              </a:rPr>
              <a:t> </a:t>
            </a:r>
          </a:p>
          <a:p>
            <a:r>
              <a:rPr lang="es-MX" sz="1200" kern="1200" dirty="0">
                <a:solidFill>
                  <a:schemeClr val="tx1"/>
                </a:solidFill>
                <a:effectLst/>
                <a:latin typeface="+mn-lt"/>
              </a:rPr>
              <a:t>Microsoft y las marcas comerciales mencionadas en </a:t>
            </a:r>
            <a:r>
              <a:rPr lang="es-MX" sz="1200" kern="1200" dirty="0">
                <a:solidFill>
                  <a:schemeClr val="tx1"/>
                </a:solidFill>
                <a:effectLst/>
                <a:latin typeface="+mn-lt"/>
                <a:hlinkClick r:id="rId3"/>
              </a:rPr>
              <a:t>http://www.microsoft.com/en-us/legal/intellectualproperty/trademarks/en-us.aspx </a:t>
            </a:r>
            <a:r>
              <a:rPr lang="es-MX" sz="1200" kern="1200" dirty="0">
                <a:solidFill>
                  <a:schemeClr val="tx1"/>
                </a:solidFill>
                <a:effectLst/>
                <a:latin typeface="+mn-lt"/>
              </a:rPr>
              <a:t>son marcas comerciales del grupo de compañías Microsoft. Las demás marcas pertenecen a sus respectivos propietarios.</a:t>
            </a:r>
          </a:p>
          <a:p>
            <a:endParaRPr lang="es-MX"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mn-lt"/>
              </a:rPr>
              <a:t>© Code.org, 2017. Code.org®, el logo CODE y Hora de Código® son marcas registradas de Code.org</a:t>
            </a:r>
            <a:endParaRPr kumimoji="0" lang="es-MX"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mn-lt"/>
              </a:rPr>
              <a:t>Mojang © 2017. "Minecraft" es una marca registrada de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s-MX"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mn-lt"/>
              </a:rPr>
              <a:t>© 2017 Microsoft Corporation. Todos los derechos reservados.</a:t>
            </a:r>
            <a:endParaRPr lang="es-MX" altLang="en-US" dirty="0">
              <a:solidFill>
                <a:srgbClr val="000000"/>
              </a:solidFill>
            </a:endParaRP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7B754D47-5F69-44E9-8D7A-B1A38BF49DB5}" type="slidenum">
              <a:rPr lang="en-US" altLang="en-US" sz="1200">
                <a:solidFill>
                  <a:srgbClr val="000000"/>
                </a:solidFill>
              </a:rPr>
              <a:pPr defTabSz="712788" fontAlgn="base">
                <a:spcBef>
                  <a:spcPct val="0"/>
                </a:spcBef>
                <a:spcAft>
                  <a:spcPct val="0"/>
                </a:spcAft>
                <a:buSzPct val="100000"/>
              </a:pPr>
              <a:t>20</a:t>
            </a:fld>
            <a:endParaRPr lang="es-MX" altLang="en-US" sz="1200">
              <a:solidFill>
                <a:srgbClr val="000000"/>
              </a:solidFill>
            </a:endParaRPr>
          </a:p>
        </p:txBody>
      </p:sp>
    </p:spTree>
    <p:extLst>
      <p:ext uri="{BB962C8B-B14F-4D97-AF65-F5344CB8AC3E}">
        <p14:creationId xmlns:p14="http://schemas.microsoft.com/office/powerpoint/2010/main" val="323407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OBJETIVO DE LA DIAPOSITIVA: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Entusiasmar a los</a:t>
            </a:r>
            <a:r>
              <a:rPr lang="es-MX" dirty="0"/>
              <a:t> </a:t>
            </a:r>
            <a:r>
              <a:rPr lang="es-MX" altLang="en-US" dirty="0">
                <a:solidFill>
                  <a:srgbClr val="000000"/>
                </a:solidFill>
              </a:rPr>
              <a:t>jóvenes</a:t>
            </a:r>
            <a:r>
              <a:rPr lang="es-MX" dirty="0"/>
              <a:t> </a:t>
            </a:r>
            <a:r>
              <a:rPr lang="es-MX" altLang="en-US" dirty="0">
                <a:solidFill>
                  <a:srgbClr val="000000"/>
                </a:solidFill>
              </a:rPr>
              <a:t>sobre el tutorial de Hora de Código™.</a:t>
            </a:r>
          </a:p>
          <a:p>
            <a:pPr>
              <a:spcBef>
                <a:spcPct val="0"/>
              </a:spcBef>
            </a:pPr>
            <a:endParaRPr lang="es-MX" altLang="en-US" dirty="0">
              <a:solidFill>
                <a:srgbClr val="000000"/>
              </a:solidFill>
            </a:endParaRPr>
          </a:p>
          <a:p>
            <a:pPr>
              <a:spcBef>
                <a:spcPct val="0"/>
              </a:spcBef>
            </a:pPr>
            <a:r>
              <a:rPr lang="es-MX" altLang="en-US" b="1" u="sng" dirty="0">
                <a:solidFill>
                  <a:srgbClr val="000000"/>
                </a:solidFill>
              </a:rPr>
              <a:t>INSTRUCCIONES PARA LAS IMÁGENES DE ESTA DIAPOSITIVA: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El video debería</a:t>
            </a:r>
            <a:r>
              <a:rPr lang="es-MX" dirty="0"/>
              <a:t> </a:t>
            </a:r>
            <a:r>
              <a:rPr lang="es-MX" altLang="en-US" dirty="0">
                <a:solidFill>
                  <a:srgbClr val="000000"/>
                </a:solidFill>
              </a:rPr>
              <a:t>reproducirse de forma automática. </a:t>
            </a:r>
          </a:p>
          <a:p>
            <a:pPr>
              <a:spcBef>
                <a:spcPct val="0"/>
              </a:spcBef>
            </a:pPr>
            <a:endParaRPr lang="es-MX" altLang="en-US" dirty="0">
              <a:solidFill>
                <a:srgbClr val="000000"/>
              </a:solidFill>
            </a:endParaRPr>
          </a:p>
          <a:p>
            <a:pPr>
              <a:spcBef>
                <a:spcPct val="0"/>
              </a:spcBef>
            </a:pPr>
            <a:r>
              <a:rPr lang="es-MX" altLang="en-US" dirty="0">
                <a:solidFill>
                  <a:srgbClr val="000000"/>
                </a:solidFill>
              </a:rPr>
              <a:t>Si desea</a:t>
            </a:r>
            <a:r>
              <a:rPr lang="es-MX" dirty="0"/>
              <a:t> </a:t>
            </a:r>
            <a:r>
              <a:rPr lang="es-MX" altLang="en-US" dirty="0">
                <a:solidFill>
                  <a:srgbClr val="000000"/>
                </a:solidFill>
              </a:rPr>
              <a:t>cambiar el idioma de los</a:t>
            </a:r>
            <a:r>
              <a:rPr lang="es-MX" dirty="0"/>
              <a:t> </a:t>
            </a:r>
            <a:r>
              <a:rPr lang="es-MX" altLang="en-US" dirty="0">
                <a:solidFill>
                  <a:srgbClr val="000000"/>
                </a:solidFill>
              </a:rPr>
              <a:t>subtítulos, puede</a:t>
            </a:r>
            <a:r>
              <a:rPr lang="es-MX" dirty="0"/>
              <a:t> </a:t>
            </a:r>
            <a:r>
              <a:rPr lang="es-MX" altLang="en-US" dirty="0">
                <a:solidFill>
                  <a:srgbClr val="000000"/>
                </a:solidFill>
              </a:rPr>
              <a:t>hacerlo</a:t>
            </a:r>
            <a:r>
              <a:rPr lang="es-MX" dirty="0"/>
              <a:t> </a:t>
            </a:r>
            <a:r>
              <a:rPr lang="es-MX" altLang="en-US" dirty="0">
                <a:solidFill>
                  <a:srgbClr val="000000"/>
                </a:solidFill>
              </a:rPr>
              <a:t>en el siguiente enlace. Haga</a:t>
            </a:r>
            <a:r>
              <a:rPr lang="es-MX" dirty="0"/>
              <a:t> </a:t>
            </a:r>
            <a:r>
              <a:rPr lang="es-MX" altLang="en-US" dirty="0">
                <a:solidFill>
                  <a:srgbClr val="000000"/>
                </a:solidFill>
              </a:rPr>
              <a:t>clic</a:t>
            </a:r>
            <a:r>
              <a:rPr lang="es-MX" dirty="0"/>
              <a:t> </a:t>
            </a:r>
            <a:r>
              <a:rPr lang="es-MX" altLang="en-US" dirty="0">
                <a:solidFill>
                  <a:srgbClr val="000000"/>
                </a:solidFill>
              </a:rPr>
              <a:t>en el engranaje de "ajustes" en la esquina inferior derecha del video. Es</a:t>
            </a:r>
            <a:r>
              <a:rPr lang="es-MX" dirty="0"/>
              <a:t> </a:t>
            </a:r>
            <a:r>
              <a:rPr lang="es-MX" altLang="en-US" dirty="0">
                <a:solidFill>
                  <a:srgbClr val="000000"/>
                </a:solidFill>
              </a:rPr>
              <a:t>posible que deba</a:t>
            </a:r>
            <a:r>
              <a:rPr lang="es-MX" dirty="0"/>
              <a:t> </a:t>
            </a:r>
            <a:r>
              <a:rPr lang="es-MX" altLang="en-US" dirty="0">
                <a:solidFill>
                  <a:srgbClr val="000000"/>
                </a:solidFill>
              </a:rPr>
              <a:t>volver a insertar el enlace. En</a:t>
            </a:r>
            <a:r>
              <a:rPr lang="es-MX" dirty="0"/>
              <a:t> </a:t>
            </a:r>
            <a:r>
              <a:rPr lang="es-MX" altLang="en-US" dirty="0">
                <a:solidFill>
                  <a:srgbClr val="000000"/>
                </a:solidFill>
              </a:rPr>
              <a:t>este</a:t>
            </a:r>
            <a:r>
              <a:rPr lang="es-MX" dirty="0"/>
              <a:t> </a:t>
            </a:r>
            <a:r>
              <a:rPr lang="es-MX" altLang="en-US" dirty="0">
                <a:solidFill>
                  <a:srgbClr val="000000"/>
                </a:solidFill>
              </a:rPr>
              <a:t>caso, use el siguiente: https://www.youtube.com/watch?t=1&amp;v=2DxWIxec6yo</a:t>
            </a:r>
          </a:p>
          <a:p>
            <a:pPr>
              <a:spcBef>
                <a:spcPct val="0"/>
              </a:spcBef>
            </a:pPr>
            <a:endParaRPr lang="es-MX" altLang="en-US" dirty="0">
              <a:solidFill>
                <a:srgbClr val="000000"/>
              </a:solidFill>
            </a:endParaRPr>
          </a:p>
          <a:p>
            <a:pPr>
              <a:spcBef>
                <a:spcPct val="0"/>
              </a:spcBef>
            </a:pPr>
            <a:r>
              <a:rPr lang="es-MX" altLang="en-US" dirty="0">
                <a:solidFill>
                  <a:srgbClr val="000000"/>
                </a:solidFill>
              </a:rPr>
              <a:t>Puede encontrar videos adicionales en code.org y sustituirlos si está buscando un mensaje diferente para su público.</a:t>
            </a: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AE115191-54D1-4488-8D71-4DCE5ACA9435}" type="slidenum">
              <a:rPr lang="en-US" altLang="en-US" sz="1200">
                <a:solidFill>
                  <a:srgbClr val="000000"/>
                </a:solidFill>
              </a:rPr>
              <a:pPr defTabSz="712788" fontAlgn="base">
                <a:spcBef>
                  <a:spcPct val="0"/>
                </a:spcBef>
                <a:spcAft>
                  <a:spcPct val="0"/>
                </a:spcAft>
                <a:buSzPct val="100000"/>
              </a:pPr>
              <a:t>3</a:t>
            </a:fld>
            <a:endParaRPr lang="es-MX" altLang="en-US" sz="1200">
              <a:solidFill>
                <a:srgbClr val="000000"/>
              </a:solidFill>
            </a:endParaRPr>
          </a:p>
        </p:txBody>
      </p:sp>
    </p:spTree>
    <p:extLst>
      <p:ext uri="{BB962C8B-B14F-4D97-AF65-F5344CB8AC3E}">
        <p14:creationId xmlns:p14="http://schemas.microsoft.com/office/powerpoint/2010/main" val="522512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“¿En</a:t>
            </a:r>
            <a:r>
              <a:rPr lang="es-MX" dirty="0"/>
              <a:t> </a:t>
            </a:r>
            <a:r>
              <a:rPr lang="es-MX" altLang="en-US" dirty="0">
                <a:solidFill>
                  <a:srgbClr val="000000"/>
                </a:solidFill>
              </a:rPr>
              <a:t>qué</a:t>
            </a:r>
            <a:r>
              <a:rPr lang="es-MX" dirty="0"/>
              <a:t> </a:t>
            </a:r>
            <a:r>
              <a:rPr lang="es-MX" altLang="en-US" dirty="0">
                <a:solidFill>
                  <a:srgbClr val="000000"/>
                </a:solidFill>
              </a:rPr>
              <a:t>piensan</a:t>
            </a:r>
            <a:r>
              <a:rPr lang="es-MX" dirty="0"/>
              <a:t> </a:t>
            </a:r>
            <a:r>
              <a:rPr lang="es-MX" altLang="en-US" dirty="0">
                <a:solidFill>
                  <a:srgbClr val="000000"/>
                </a:solidFill>
              </a:rPr>
              <a:t>cuando</a:t>
            </a:r>
            <a:r>
              <a:rPr lang="es-MX" dirty="0"/>
              <a:t> </a:t>
            </a:r>
            <a:r>
              <a:rPr lang="es-MX" altLang="en-US" dirty="0">
                <a:solidFill>
                  <a:srgbClr val="000000"/>
                </a:solidFill>
              </a:rPr>
              <a:t>escuchan las palabras ‘código’ y ‘escribir</a:t>
            </a:r>
            <a:r>
              <a:rPr lang="es-MX" dirty="0"/>
              <a:t> </a:t>
            </a:r>
            <a:r>
              <a:rPr lang="es-MX" altLang="en-US" dirty="0">
                <a:solidFill>
                  <a:srgbClr val="000000"/>
                </a:solidFill>
              </a:rPr>
              <a:t>código’? ¿Se tratará de un secreto, algo</a:t>
            </a:r>
            <a:r>
              <a:rPr lang="es-MX" dirty="0"/>
              <a:t> </a:t>
            </a:r>
            <a:r>
              <a:rPr lang="es-MX" altLang="en-US" dirty="0">
                <a:solidFill>
                  <a:srgbClr val="000000"/>
                </a:solidFill>
              </a:rPr>
              <a:t>sobre un código</a:t>
            </a:r>
            <a:r>
              <a:rPr lang="es-MX" dirty="0"/>
              <a:t> </a:t>
            </a:r>
            <a:r>
              <a:rPr lang="es-MX" altLang="en-US" dirty="0">
                <a:solidFill>
                  <a:srgbClr val="000000"/>
                </a:solidFill>
              </a:rPr>
              <a:t>secreto? ¿Qué</a:t>
            </a:r>
            <a:r>
              <a:rPr lang="es-MX" dirty="0"/>
              <a:t> </a:t>
            </a:r>
            <a:r>
              <a:rPr lang="es-MX" altLang="en-US" dirty="0">
                <a:solidFill>
                  <a:srgbClr val="000000"/>
                </a:solidFill>
              </a:rPr>
              <a:t>tipo de personas creen</a:t>
            </a:r>
            <a:r>
              <a:rPr lang="es-MX" dirty="0"/>
              <a:t> </a:t>
            </a:r>
            <a:r>
              <a:rPr lang="es-MX" altLang="en-US" dirty="0">
                <a:solidFill>
                  <a:srgbClr val="000000"/>
                </a:solidFill>
              </a:rPr>
              <a:t>ustedes que escriben</a:t>
            </a:r>
            <a:r>
              <a:rPr lang="es-MX" dirty="0"/>
              <a:t> </a:t>
            </a:r>
            <a:r>
              <a:rPr lang="es-MX" altLang="en-US" dirty="0">
                <a:solidFill>
                  <a:srgbClr val="000000"/>
                </a:solidFill>
              </a:rPr>
              <a:t>código? ¡Dejen volar la imaginación!”</a:t>
            </a:r>
          </a:p>
          <a:p>
            <a:pPr>
              <a:spcBef>
                <a:spcPct val="0"/>
              </a:spcBef>
            </a:pPr>
            <a:endParaRPr lang="es-MX" altLang="en-US" dirty="0">
              <a:solidFill>
                <a:srgbClr val="000000"/>
              </a:solidFill>
            </a:endParaRPr>
          </a:p>
          <a:p>
            <a:pPr>
              <a:spcBef>
                <a:spcPct val="0"/>
              </a:spcBef>
            </a:pPr>
            <a:r>
              <a:rPr lang="es-MX" altLang="en-US" b="1" u="sng" dirty="0">
                <a:solidFill>
                  <a:srgbClr val="000000"/>
                </a:solidFill>
              </a:rPr>
              <a:t>OBJETIVO DE LA DIAPOSITIVA:</a:t>
            </a:r>
            <a:r>
              <a:rPr lang="es-MX" dirty="0"/>
              <a:t> </a:t>
            </a:r>
          </a:p>
          <a:p>
            <a:pPr>
              <a:spcBef>
                <a:spcPct val="0"/>
              </a:spcBef>
            </a:pPr>
            <a:endParaRPr lang="es-MX" altLang="en-US" dirty="0">
              <a:solidFill>
                <a:srgbClr val="000000"/>
              </a:solidFill>
            </a:endParaRPr>
          </a:p>
          <a:p>
            <a:pPr>
              <a:spcBef>
                <a:spcPct val="0"/>
              </a:spcBef>
            </a:pPr>
            <a:r>
              <a:rPr lang="es-MX" altLang="en-US" dirty="0">
                <a:solidFill>
                  <a:srgbClr val="000000"/>
                </a:solidFill>
              </a:rPr>
              <a:t>Esta</a:t>
            </a:r>
            <a:r>
              <a:rPr lang="es-MX" dirty="0"/>
              <a:t> </a:t>
            </a:r>
            <a:r>
              <a:rPr lang="es-MX" altLang="en-US" dirty="0">
                <a:solidFill>
                  <a:srgbClr val="000000"/>
                </a:solidFill>
              </a:rPr>
              <a:t>diapositiva</a:t>
            </a:r>
            <a:r>
              <a:rPr lang="es-MX" dirty="0"/>
              <a:t> </a:t>
            </a:r>
            <a:r>
              <a:rPr lang="es-MX" altLang="en-US" dirty="0">
                <a:solidFill>
                  <a:srgbClr val="000000"/>
                </a:solidFill>
              </a:rPr>
              <a:t>debe</a:t>
            </a:r>
            <a:r>
              <a:rPr lang="es-MX" dirty="0"/>
              <a:t> </a:t>
            </a:r>
            <a:r>
              <a:rPr lang="es-MX" altLang="en-US" dirty="0">
                <a:solidFill>
                  <a:srgbClr val="000000"/>
                </a:solidFill>
              </a:rPr>
              <a:t>servir para romper el hielo.</a:t>
            </a:r>
          </a:p>
          <a:p>
            <a:pPr>
              <a:spcBef>
                <a:spcPct val="0"/>
              </a:spcBef>
            </a:pPr>
            <a:endParaRPr lang="es-MX" altLang="en-US" dirty="0">
              <a:solidFill>
                <a:srgbClr val="000000"/>
              </a:solidFill>
            </a:endParaRPr>
          </a:p>
          <a:p>
            <a:pPr>
              <a:defRPr/>
            </a:pPr>
            <a:r>
              <a:rPr lang="es-MX" kern="1200" dirty="0">
                <a:effectLst/>
                <a:latin typeface="+mn-lt"/>
              </a:rPr>
              <a:t>Es posible que los niños no puedan dar una respuesta a </a:t>
            </a:r>
            <a:r>
              <a:rPr lang="es-MX" dirty="0"/>
              <a:t>estas preguntas</a:t>
            </a:r>
            <a:r>
              <a:rPr lang="es-MX" kern="1200" dirty="0">
                <a:effectLst/>
                <a:latin typeface="+mn-lt"/>
              </a:rPr>
              <a:t>, sin embargo, </a:t>
            </a:r>
            <a:r>
              <a:rPr lang="es-MX" dirty="0"/>
              <a:t>dichas preguntas </a:t>
            </a:r>
            <a:r>
              <a:rPr lang="es-MX" kern="1200" baseline="0" dirty="0">
                <a:effectLst/>
                <a:latin typeface="+mn-lt"/>
              </a:rPr>
              <a:t>están </a:t>
            </a:r>
            <a:r>
              <a:rPr lang="es-MX" dirty="0"/>
              <a:t>pensadas</a:t>
            </a:r>
            <a:r>
              <a:rPr lang="es-MX" kern="1200" baseline="0" dirty="0">
                <a:effectLst/>
                <a:latin typeface="+mn-lt"/>
              </a:rPr>
              <a:t> para</a:t>
            </a:r>
            <a:r>
              <a:rPr lang="es-MX" b="0" u="none" kern="1200" baseline="0" dirty="0">
                <a:effectLst/>
                <a:latin typeface="+mn-lt"/>
              </a:rPr>
              <a:t> </a:t>
            </a:r>
            <a:r>
              <a:rPr lang="es-MX" dirty="0"/>
              <a:t>incentivar la discusión sobre el tema en el aula y de esta forma determinar que nociones preconcebidas tienen los respecto de lo que significa programar.</a:t>
            </a:r>
            <a:r>
              <a:rPr lang="es-MX" b="0" u="none" baseline="0" dirty="0"/>
              <a:t> </a:t>
            </a:r>
            <a:r>
              <a:rPr lang="es-MX" kern="1200" dirty="0">
                <a:effectLst/>
                <a:latin typeface="+mn-lt"/>
              </a:rPr>
              <a:t>Es importante que la conversación que se suscite sea divertida y que no saber la respuesta no sea algo malo. En la próxima diapositiva pasaremos a corregir cualquier concepto erróneo sobre qué es programar con el objeto de cambiar la mirada de los participantes antes de adentrarnos en los tutoriales.</a:t>
            </a:r>
            <a:r>
              <a:rPr lang="es-MX" dirty="0"/>
              <a:t> </a:t>
            </a:r>
            <a:endParaRPr lang="es-MX" b="1" u="sng"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5B8564CC-4178-4B5A-8D99-1C168734435D}" type="slidenum">
              <a:rPr lang="en-US" altLang="en-US" sz="1200">
                <a:solidFill>
                  <a:srgbClr val="000000"/>
                </a:solidFill>
              </a:rPr>
              <a:pPr defTabSz="712788" fontAlgn="base">
                <a:spcBef>
                  <a:spcPct val="0"/>
                </a:spcBef>
                <a:spcAft>
                  <a:spcPct val="0"/>
                </a:spcAft>
                <a:buSzPct val="100000"/>
              </a:pPr>
              <a:t>4</a:t>
            </a:fld>
            <a:endParaRPr lang="es-MX" altLang="en-US" sz="1200">
              <a:solidFill>
                <a:srgbClr val="000000"/>
              </a:solidFill>
            </a:endParaRPr>
          </a:p>
        </p:txBody>
      </p:sp>
    </p:spTree>
    <p:extLst>
      <p:ext uri="{BB962C8B-B14F-4D97-AF65-F5344CB8AC3E}">
        <p14:creationId xmlns:p14="http://schemas.microsoft.com/office/powerpoint/2010/main" val="602663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“Ahora, hablemos</a:t>
            </a:r>
            <a:r>
              <a:rPr lang="es-MX" dirty="0"/>
              <a:t> </a:t>
            </a:r>
            <a:r>
              <a:rPr lang="es-MX" altLang="en-US" dirty="0">
                <a:solidFill>
                  <a:srgbClr val="000000"/>
                </a:solidFill>
              </a:rPr>
              <a:t>sobre lo que </a:t>
            </a:r>
            <a:r>
              <a:rPr lang="es-MX" altLang="en-US" i="1" dirty="0">
                <a:solidFill>
                  <a:srgbClr val="000000"/>
                </a:solidFill>
              </a:rPr>
              <a:t>realmente</a:t>
            </a:r>
            <a:r>
              <a:rPr lang="es-MX" dirty="0"/>
              <a:t> </a:t>
            </a:r>
            <a:r>
              <a:rPr lang="es-MX" altLang="en-US" dirty="0">
                <a:solidFill>
                  <a:srgbClr val="000000"/>
                </a:solidFill>
              </a:rPr>
              <a:t>significa</a:t>
            </a:r>
            <a:r>
              <a:rPr lang="es-MX" dirty="0"/>
              <a:t> </a:t>
            </a:r>
            <a:r>
              <a:rPr lang="es-MX" altLang="en-US" dirty="0">
                <a:solidFill>
                  <a:srgbClr val="000000"/>
                </a:solidFill>
              </a:rPr>
              <a:t>escribir</a:t>
            </a:r>
            <a:r>
              <a:rPr lang="es-MX" dirty="0"/>
              <a:t> </a:t>
            </a:r>
            <a:r>
              <a:rPr lang="es-MX" altLang="en-US" dirty="0">
                <a:solidFill>
                  <a:srgbClr val="000000"/>
                </a:solidFill>
              </a:rPr>
              <a:t>código”.</a:t>
            </a:r>
          </a:p>
          <a:p>
            <a:pPr>
              <a:spcBef>
                <a:spcPct val="0"/>
              </a:spcBef>
            </a:pPr>
            <a:endParaRPr lang="es-MX" altLang="en-US" dirty="0">
              <a:solidFill>
                <a:srgbClr val="000000"/>
              </a:solidFill>
            </a:endParaRPr>
          </a:p>
          <a:p>
            <a:pPr>
              <a:spcBef>
                <a:spcPct val="0"/>
              </a:spcBef>
            </a:pPr>
            <a:r>
              <a:rPr lang="es-MX" altLang="en-US" b="1" u="sng" dirty="0">
                <a:solidFill>
                  <a:srgbClr val="000000"/>
                </a:solidFill>
              </a:rPr>
              <a:t>OBJETIVO DE LA DIAPOSITIVA: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El objetivo de las diapositivas 5 a 7 es</a:t>
            </a:r>
            <a:r>
              <a:rPr lang="es-MX" dirty="0"/>
              <a:t> </a:t>
            </a:r>
            <a:r>
              <a:rPr lang="es-MX" altLang="en-US" dirty="0">
                <a:solidFill>
                  <a:srgbClr val="000000"/>
                </a:solidFill>
              </a:rPr>
              <a:t>explicar</a:t>
            </a:r>
            <a:r>
              <a:rPr lang="es-MX" dirty="0"/>
              <a:t> </a:t>
            </a:r>
            <a:r>
              <a:rPr lang="es-MX" altLang="en-US" dirty="0">
                <a:solidFill>
                  <a:srgbClr val="000000"/>
                </a:solidFill>
              </a:rPr>
              <a:t>qué</a:t>
            </a:r>
            <a:r>
              <a:rPr lang="es-MX" dirty="0"/>
              <a:t> </a:t>
            </a:r>
            <a:r>
              <a:rPr lang="es-MX" altLang="en-US" dirty="0">
                <a:solidFill>
                  <a:srgbClr val="000000"/>
                </a:solidFill>
              </a:rPr>
              <a:t>es</a:t>
            </a:r>
            <a:r>
              <a:rPr lang="es-MX" dirty="0"/>
              <a:t> </a:t>
            </a:r>
            <a:r>
              <a:rPr lang="es-MX" altLang="en-US" dirty="0">
                <a:solidFill>
                  <a:srgbClr val="000000"/>
                </a:solidFill>
              </a:rPr>
              <a:t>escribir</a:t>
            </a:r>
            <a:r>
              <a:rPr lang="es-MX" dirty="0"/>
              <a:t> </a:t>
            </a:r>
            <a:r>
              <a:rPr lang="es-MX" altLang="en-US" dirty="0">
                <a:solidFill>
                  <a:srgbClr val="000000"/>
                </a:solidFill>
              </a:rPr>
              <a:t>código, de una forma sencilla de entender.</a:t>
            </a: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89ACFB5B-F1FF-4338-A610-15D75D777AC3}" type="slidenum">
              <a:rPr lang="en-US" altLang="en-US" sz="1200">
                <a:solidFill>
                  <a:srgbClr val="000000"/>
                </a:solidFill>
              </a:rPr>
              <a:pPr defTabSz="712788" fontAlgn="base">
                <a:spcBef>
                  <a:spcPct val="0"/>
                </a:spcBef>
                <a:spcAft>
                  <a:spcPct val="0"/>
                </a:spcAft>
                <a:buSzPct val="100000"/>
              </a:pPr>
              <a:t>5</a:t>
            </a:fld>
            <a:endParaRPr lang="es-MX" altLang="en-US" sz="1200">
              <a:solidFill>
                <a:srgbClr val="000000"/>
              </a:solidFill>
            </a:endParaRPr>
          </a:p>
        </p:txBody>
      </p:sp>
    </p:spTree>
    <p:extLst>
      <p:ext uri="{BB962C8B-B14F-4D97-AF65-F5344CB8AC3E}">
        <p14:creationId xmlns:p14="http://schemas.microsoft.com/office/powerpoint/2010/main" val="4131300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r>
              <a:rPr lang="es-MX" b="0" dirty="0"/>
              <a:t>“La programación es el idioma que usamos para darle instrucciones a la tecnología</a:t>
            </a:r>
            <a:r>
              <a:rPr lang="es-MX" sz="1200" b="0" baseline="0" dirty="0">
                <a:latin typeface="Segoe Pro Light" charset="0"/>
              </a:rPr>
              <a:t> de modo que pueda hacer lo que le decimos que haga. ¡Puedes usarla para crear montones de cosas maravillosas!”</a:t>
            </a:r>
            <a:endParaRPr lang="es-MX" sz="1200" baseline="0" dirty="0">
              <a:latin typeface="Segoe Pro Light" charset="0"/>
              <a:ea typeface="Segoe Pro Light" charset="0"/>
              <a:cs typeface="Segoe Pro Light" charset="0"/>
            </a:endParaRPr>
          </a:p>
          <a:p>
            <a:pPr>
              <a:spcBef>
                <a:spcPct val="0"/>
              </a:spcBef>
            </a:pPr>
            <a:endParaRPr lang="es-MX" altLang="en-US" dirty="0">
              <a:solidFill>
                <a:srgbClr val="000000"/>
              </a:solidFill>
              <a:ea typeface="Segoe Pro Light"/>
              <a:cs typeface="Segoe Pro Light"/>
            </a:endParaRPr>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F76BFC59-A1FA-416E-8353-DD374EBB2867}" type="slidenum">
              <a:rPr lang="en-US" altLang="en-US" sz="1200">
                <a:solidFill>
                  <a:srgbClr val="000000"/>
                </a:solidFill>
              </a:rPr>
              <a:pPr defTabSz="712788" fontAlgn="base">
                <a:spcBef>
                  <a:spcPct val="0"/>
                </a:spcBef>
                <a:spcAft>
                  <a:spcPct val="0"/>
                </a:spcAft>
                <a:buSzPct val="100000"/>
              </a:pPr>
              <a:t>6</a:t>
            </a:fld>
            <a:endParaRPr lang="es-MX" altLang="en-US" sz="1200">
              <a:solidFill>
                <a:srgbClr val="000000"/>
              </a:solidFill>
            </a:endParaRPr>
          </a:p>
        </p:txBody>
      </p:sp>
    </p:spTree>
    <p:extLst>
      <p:ext uri="{BB962C8B-B14F-4D97-AF65-F5344CB8AC3E}">
        <p14:creationId xmlns:p14="http://schemas.microsoft.com/office/powerpoint/2010/main" val="200432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“Para poder</a:t>
            </a:r>
            <a:r>
              <a:rPr lang="es-MX" dirty="0"/>
              <a:t> </a:t>
            </a:r>
            <a:r>
              <a:rPr lang="es-MX" altLang="en-US" dirty="0">
                <a:solidFill>
                  <a:srgbClr val="000000"/>
                </a:solidFill>
              </a:rPr>
              <a:t>comunicarnos con las computadoras, necesitamos</a:t>
            </a:r>
            <a:r>
              <a:rPr lang="es-MX" dirty="0"/>
              <a:t> </a:t>
            </a:r>
            <a:r>
              <a:rPr lang="es-MX" altLang="en-US" dirty="0">
                <a:solidFill>
                  <a:srgbClr val="000000"/>
                </a:solidFill>
              </a:rPr>
              <a:t>darles</a:t>
            </a:r>
            <a:r>
              <a:rPr lang="es-MX" dirty="0"/>
              <a:t> </a:t>
            </a:r>
            <a:r>
              <a:rPr lang="es-MX" altLang="en-US" dirty="0">
                <a:solidFill>
                  <a:srgbClr val="000000"/>
                </a:solidFill>
              </a:rPr>
              <a:t>órdenes</a:t>
            </a:r>
            <a:r>
              <a:rPr lang="es-MX" dirty="0"/>
              <a:t> </a:t>
            </a:r>
            <a:r>
              <a:rPr lang="es-MX" altLang="en-US" dirty="0">
                <a:solidFill>
                  <a:srgbClr val="000000"/>
                </a:solidFill>
              </a:rPr>
              <a:t>en un idioma que ellas</a:t>
            </a:r>
            <a:r>
              <a:rPr lang="es-MX" dirty="0"/>
              <a:t> </a:t>
            </a:r>
            <a:r>
              <a:rPr lang="es-MX" altLang="en-US" dirty="0">
                <a:solidFill>
                  <a:srgbClr val="000000"/>
                </a:solidFill>
              </a:rPr>
              <a:t>entiendan. ¡Este idioma</a:t>
            </a:r>
            <a:r>
              <a:rPr lang="es-MX" dirty="0"/>
              <a:t> </a:t>
            </a:r>
            <a:r>
              <a:rPr lang="es-MX" altLang="en-US" dirty="0">
                <a:solidFill>
                  <a:srgbClr val="000000"/>
                </a:solidFill>
              </a:rPr>
              <a:t>es el código!” </a:t>
            </a:r>
          </a:p>
          <a:p>
            <a:pPr>
              <a:spcBef>
                <a:spcPct val="0"/>
              </a:spcBef>
            </a:pPr>
            <a:endParaRPr lang="es-MX" altLang="en-US" dirty="0">
              <a:solidFill>
                <a:srgbClr val="000000"/>
              </a:solidFill>
            </a:endParaRP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E82530CD-1C59-467E-AF9B-01F3E1E3569D}" type="slidenum">
              <a:rPr lang="en-US" altLang="en-US" sz="1200">
                <a:solidFill>
                  <a:srgbClr val="000000"/>
                </a:solidFill>
              </a:rPr>
              <a:pPr defTabSz="712788" fontAlgn="base">
                <a:spcBef>
                  <a:spcPct val="0"/>
                </a:spcBef>
                <a:spcAft>
                  <a:spcPct val="0"/>
                </a:spcAft>
                <a:buSzPct val="100000"/>
              </a:pPr>
              <a:t>7</a:t>
            </a:fld>
            <a:endParaRPr lang="es-MX" altLang="en-US" sz="1200">
              <a:solidFill>
                <a:srgbClr val="000000"/>
              </a:solidFill>
            </a:endParaRPr>
          </a:p>
        </p:txBody>
      </p:sp>
    </p:spTree>
    <p:extLst>
      <p:ext uri="{BB962C8B-B14F-4D97-AF65-F5344CB8AC3E}">
        <p14:creationId xmlns:p14="http://schemas.microsoft.com/office/powerpoint/2010/main" val="2313638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MX" b="0" u="none" dirty="0"/>
              <a:t>“¿Crees que eres capaz de programar?” ¡Genial! “¡Yo también lo creo!”</a:t>
            </a:r>
          </a:p>
          <a:p>
            <a:pPr>
              <a:spcBef>
                <a:spcPct val="0"/>
              </a:spcBef>
            </a:pPr>
            <a:endParaRPr lang="es-MX" altLang="en-US" dirty="0">
              <a:solidFill>
                <a:srgbClr val="000000"/>
              </a:solidFill>
            </a:endParaRPr>
          </a:p>
          <a:p>
            <a:pPr>
              <a:spcBef>
                <a:spcPct val="0"/>
              </a:spcBef>
            </a:pPr>
            <a:r>
              <a:rPr lang="es-MX" altLang="en-US" b="1" u="sng" dirty="0">
                <a:solidFill>
                  <a:srgbClr val="000000"/>
                </a:solidFill>
              </a:rPr>
              <a:t>OBJETIVO DE LA DIAPOSITIVA: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El objetivo de las diapositivas 9 a 11 es</a:t>
            </a:r>
            <a:r>
              <a:rPr lang="es-MX" dirty="0"/>
              <a:t> </a:t>
            </a:r>
            <a:r>
              <a:rPr lang="es-MX" altLang="en-US" dirty="0">
                <a:solidFill>
                  <a:srgbClr val="000000"/>
                </a:solidFill>
              </a:rPr>
              <a:t>explicar</a:t>
            </a:r>
            <a:r>
              <a:rPr lang="es-MX" dirty="0"/>
              <a:t> </a:t>
            </a:r>
            <a:r>
              <a:rPr lang="es-MX" altLang="en-US" dirty="0">
                <a:solidFill>
                  <a:srgbClr val="000000"/>
                </a:solidFill>
              </a:rPr>
              <a:t>qué se necesita para escribir</a:t>
            </a:r>
            <a:r>
              <a:rPr lang="es-MX" dirty="0"/>
              <a:t> </a:t>
            </a:r>
            <a:r>
              <a:rPr lang="es-MX" altLang="en-US" dirty="0">
                <a:solidFill>
                  <a:srgbClr val="000000"/>
                </a:solidFill>
              </a:rPr>
              <a:t>código.</a:t>
            </a:r>
          </a:p>
          <a:p>
            <a:pPr>
              <a:spcBef>
                <a:spcPct val="0"/>
              </a:spcBef>
            </a:pPr>
            <a:endParaRPr lang="es-MX" altLang="en-US"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s-MX" altLang="en-US" sz="1200" b="1" u="sng" kern="1200" dirty="0">
                <a:solidFill>
                  <a:srgbClr val="000000"/>
                </a:solidFill>
                <a:latin typeface="+mn-lt"/>
              </a:rPr>
              <a:t>NOTA PARA EL FACILITADOR</a:t>
            </a:r>
            <a:endParaRPr lang="es-MX" altLang="en-US"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MX" kern="1200" dirty="0">
                <a:effectLst/>
                <a:latin typeface="+mn-lt"/>
              </a:rPr>
              <a:t>A los niños de esta edad les gusta trabajar con los demás, desarrollar habilidades creativas y aprender cosas nuevas. </a:t>
            </a:r>
            <a:r>
              <a:rPr lang="es-MX" dirty="0"/>
              <a:t>Es</a:t>
            </a:r>
            <a:r>
              <a:rPr lang="es-MX" kern="1200" dirty="0">
                <a:effectLst/>
                <a:latin typeface="+mn-lt"/>
              </a:rPr>
              <a:t> importante hacer hincapié en que la programación incluye todos estos aspectos.</a:t>
            </a:r>
            <a:endParaRPr lang="es-MX" b="0" u="none" dirty="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E0F7E4BB-7744-419A-8E69-552D2DAE2508}" type="slidenum">
              <a:rPr lang="en-US" altLang="en-US" sz="1200">
                <a:solidFill>
                  <a:srgbClr val="000000"/>
                </a:solidFill>
              </a:rPr>
              <a:pPr defTabSz="712788" fontAlgn="base">
                <a:spcBef>
                  <a:spcPct val="0"/>
                </a:spcBef>
                <a:spcAft>
                  <a:spcPct val="0"/>
                </a:spcAft>
                <a:buSzPct val="100000"/>
              </a:pPr>
              <a:t>8</a:t>
            </a:fld>
            <a:endParaRPr lang="es-MX" altLang="en-US" sz="1200">
              <a:solidFill>
                <a:srgbClr val="000000"/>
              </a:solidFill>
            </a:endParaRPr>
          </a:p>
        </p:txBody>
      </p:sp>
    </p:spTree>
    <p:extLst>
      <p:ext uri="{BB962C8B-B14F-4D97-AF65-F5344CB8AC3E}">
        <p14:creationId xmlns:p14="http://schemas.microsoft.com/office/powerpoint/2010/main" val="30365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s-MX" altLang="en-US" b="1" u="sng" dirty="0">
                <a:solidFill>
                  <a:srgbClr val="000000"/>
                </a:solidFill>
              </a:rPr>
              <a:t>GUIÓN DE MUESTRA:</a:t>
            </a:r>
          </a:p>
          <a:p>
            <a:pPr>
              <a:spcBef>
                <a:spcPct val="0"/>
              </a:spcBef>
            </a:pPr>
            <a:endParaRPr lang="es-MX" altLang="en-US" b="1" u="sng" dirty="0">
              <a:solidFill>
                <a:srgbClr val="000000"/>
              </a:solidFill>
            </a:endParaRPr>
          </a:p>
          <a:p>
            <a:pPr>
              <a:spcBef>
                <a:spcPct val="0"/>
              </a:spcBef>
            </a:pPr>
            <a:r>
              <a:rPr lang="es-MX" altLang="en-US" dirty="0">
                <a:solidFill>
                  <a:srgbClr val="000000"/>
                </a:solidFill>
              </a:rPr>
              <a:t>“¡Escribir</a:t>
            </a:r>
            <a:r>
              <a:rPr lang="es-MX" dirty="0"/>
              <a:t> </a:t>
            </a:r>
            <a:r>
              <a:rPr lang="es-MX" altLang="en-US" dirty="0">
                <a:solidFill>
                  <a:srgbClr val="000000"/>
                </a:solidFill>
              </a:rPr>
              <a:t>código</a:t>
            </a:r>
            <a:r>
              <a:rPr lang="es-MX" dirty="0"/>
              <a:t> </a:t>
            </a:r>
            <a:r>
              <a:rPr lang="es-MX" altLang="en-US" dirty="0">
                <a:solidFill>
                  <a:srgbClr val="000000"/>
                </a:solidFill>
              </a:rPr>
              <a:t>consiste</a:t>
            </a:r>
            <a:r>
              <a:rPr lang="es-MX" dirty="0"/>
              <a:t> </a:t>
            </a:r>
            <a:r>
              <a:rPr lang="es-MX" altLang="en-US" dirty="0">
                <a:solidFill>
                  <a:srgbClr val="000000"/>
                </a:solidFill>
              </a:rPr>
              <a:t>en resolver problemas! ¡El código se usa para crear</a:t>
            </a:r>
            <a:r>
              <a:rPr lang="es-MX" dirty="0"/>
              <a:t> </a:t>
            </a:r>
            <a:r>
              <a:rPr lang="es-MX" altLang="en-US" dirty="0">
                <a:solidFill>
                  <a:srgbClr val="000000"/>
                </a:solidFill>
              </a:rPr>
              <a:t>cosas</a:t>
            </a:r>
            <a:r>
              <a:rPr lang="es-MX" dirty="0"/>
              <a:t> </a:t>
            </a:r>
            <a:r>
              <a:rPr lang="es-MX" altLang="en-US" dirty="0">
                <a:solidFill>
                  <a:srgbClr val="000000"/>
                </a:solidFill>
              </a:rPr>
              <a:t>nuevas que hacen</a:t>
            </a:r>
            <a:r>
              <a:rPr lang="es-MX" dirty="0"/>
              <a:t> </a:t>
            </a:r>
            <a:r>
              <a:rPr lang="es-MX" altLang="en-US" dirty="0">
                <a:solidFill>
                  <a:srgbClr val="000000"/>
                </a:solidFill>
              </a:rPr>
              <a:t>nuestra</a:t>
            </a:r>
            <a:r>
              <a:rPr lang="es-MX" dirty="0"/>
              <a:t> </a:t>
            </a:r>
            <a:r>
              <a:rPr lang="es-MX" altLang="en-US" dirty="0">
                <a:solidFill>
                  <a:srgbClr val="000000"/>
                </a:solidFill>
              </a:rPr>
              <a:t>vida</a:t>
            </a:r>
            <a:r>
              <a:rPr lang="es-MX" dirty="0"/>
              <a:t> </a:t>
            </a:r>
            <a:r>
              <a:rPr lang="es-MX" altLang="en-US" dirty="0">
                <a:solidFill>
                  <a:srgbClr val="000000"/>
                </a:solidFill>
              </a:rPr>
              <a:t>más</a:t>
            </a:r>
            <a:r>
              <a:rPr lang="es-MX" dirty="0"/>
              <a:t> </a:t>
            </a:r>
            <a:r>
              <a:rPr lang="es-MX" altLang="en-US" dirty="0">
                <a:solidFill>
                  <a:srgbClr val="000000"/>
                </a:solidFill>
              </a:rPr>
              <a:t>fácil! Como cuando</a:t>
            </a:r>
            <a:r>
              <a:rPr lang="es-MX" dirty="0"/>
              <a:t> </a:t>
            </a:r>
            <a:r>
              <a:rPr lang="es-MX" altLang="en-US" dirty="0">
                <a:solidFill>
                  <a:srgbClr val="000000"/>
                </a:solidFill>
              </a:rPr>
              <a:t>quieren</a:t>
            </a:r>
            <a:r>
              <a:rPr lang="es-MX" dirty="0"/>
              <a:t> </a:t>
            </a:r>
            <a:r>
              <a:rPr lang="es-MX" altLang="en-US" dirty="0">
                <a:solidFill>
                  <a:srgbClr val="000000"/>
                </a:solidFill>
              </a:rPr>
              <a:t>hablar con alguien que no está</a:t>
            </a:r>
            <a:r>
              <a:rPr lang="es-MX" dirty="0"/>
              <a:t> </a:t>
            </a:r>
            <a:r>
              <a:rPr lang="es-MX" altLang="en-US" dirty="0">
                <a:solidFill>
                  <a:srgbClr val="000000"/>
                </a:solidFill>
              </a:rPr>
              <a:t>cerca, ¡pueden</a:t>
            </a:r>
            <a:r>
              <a:rPr lang="es-MX" dirty="0"/>
              <a:t> </a:t>
            </a:r>
            <a:r>
              <a:rPr lang="es-MX" altLang="en-US" dirty="0">
                <a:solidFill>
                  <a:srgbClr val="000000"/>
                </a:solidFill>
              </a:rPr>
              <a:t>enviarle un mensaje de texto! ¡Ese es un ejemplo de cómo</a:t>
            </a:r>
            <a:r>
              <a:rPr lang="es-MX" dirty="0"/>
              <a:t> </a:t>
            </a:r>
            <a:r>
              <a:rPr lang="es-MX" altLang="en-US" dirty="0">
                <a:solidFill>
                  <a:srgbClr val="000000"/>
                </a:solidFill>
              </a:rPr>
              <a:t>usamos la tecnología para resolver un problema!”</a:t>
            </a:r>
          </a:p>
          <a:p>
            <a:pPr>
              <a:spcBef>
                <a:spcPct val="0"/>
              </a:spcBef>
            </a:pPr>
            <a:endParaRPr lang="es-MX" altLang="en-US" dirty="0">
              <a:solidFill>
                <a:srgbClr val="000000"/>
              </a:solidFill>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415D31B7-C732-45DC-9CF4-E6071BAFF463}" type="slidenum">
              <a:rPr lang="en-US" altLang="en-US" sz="1200">
                <a:solidFill>
                  <a:srgbClr val="000000"/>
                </a:solidFill>
              </a:rPr>
              <a:pPr defTabSz="712788" fontAlgn="base">
                <a:spcBef>
                  <a:spcPct val="0"/>
                </a:spcBef>
                <a:spcAft>
                  <a:spcPct val="0"/>
                </a:spcAft>
                <a:buSzPct val="100000"/>
              </a:pPr>
              <a:t>9</a:t>
            </a:fld>
            <a:endParaRPr lang="es-MX" altLang="en-US" sz="1200">
              <a:solidFill>
                <a:srgbClr val="000000"/>
              </a:solidFill>
            </a:endParaRPr>
          </a:p>
        </p:txBody>
      </p:sp>
    </p:spTree>
    <p:extLst>
      <p:ext uri="{BB962C8B-B14F-4D97-AF65-F5344CB8AC3E}">
        <p14:creationId xmlns:p14="http://schemas.microsoft.com/office/powerpoint/2010/main" val="234328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DBE48F6-905A-4E19-A370-2C7625C93DAF}" type="datetime1">
              <a:rPr lang="en-US"/>
              <a:pPr>
                <a:defRPr/>
              </a:pPr>
              <a:t>10/31/2017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7DE3767-27B5-4B8D-A820-3EBE623C3371}" type="slidenum">
              <a:rPr lang="en-US"/>
              <a:pPr>
                <a:defRPr/>
              </a:pPr>
              <a:t>‹#›</a:t>
            </a:fld>
            <a:endParaRPr lang="en-US"/>
          </a:p>
        </p:txBody>
      </p:sp>
    </p:spTree>
    <p:extLst>
      <p:ext uri="{BB962C8B-B14F-4D97-AF65-F5344CB8AC3E}">
        <p14:creationId xmlns:p14="http://schemas.microsoft.com/office/powerpoint/2010/main" val="7184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176740E-E879-436F-B419-67FA5DCACB85}" type="datetime1">
              <a:rPr lang="en-US"/>
              <a:pPr>
                <a:defRPr/>
              </a:pPr>
              <a:t>10/31/2017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0D74EE-92DC-46F4-836C-672AF0C28223}" type="slidenum">
              <a:rPr lang="en-US"/>
              <a:pPr>
                <a:defRPr/>
              </a:pPr>
              <a:t>‹#›</a:t>
            </a:fld>
            <a:endParaRPr lang="en-US"/>
          </a:p>
        </p:txBody>
      </p:sp>
    </p:spTree>
    <p:extLst>
      <p:ext uri="{BB962C8B-B14F-4D97-AF65-F5344CB8AC3E}">
        <p14:creationId xmlns:p14="http://schemas.microsoft.com/office/powerpoint/2010/main" val="1779030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2E3EF05-5B8A-4B00-BB82-887857C9EDF7}" type="datetime1">
              <a:rPr lang="en-US"/>
              <a:pPr>
                <a:defRPr/>
              </a:pPr>
              <a:t>10/31/2017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0211A31-C9A4-445E-8F2C-5BE6A4D0168C}" type="slidenum">
              <a:rPr lang="en-US"/>
              <a:pPr>
                <a:defRPr/>
              </a:pPr>
              <a:t>‹#›</a:t>
            </a:fld>
            <a:endParaRPr lang="en-US"/>
          </a:p>
        </p:txBody>
      </p:sp>
    </p:spTree>
    <p:extLst>
      <p:ext uri="{BB962C8B-B14F-4D97-AF65-F5344CB8AC3E}">
        <p14:creationId xmlns:p14="http://schemas.microsoft.com/office/powerpoint/2010/main" val="2855164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475117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75A4E43-6D30-4650-99B5-92CC9A2E4DE6}" type="datetime1">
              <a:rPr lang="en-US"/>
              <a:pPr>
                <a:defRPr/>
              </a:pPr>
              <a:t>10/31/2017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17CEE2A-0697-4EBC-A1DA-370E175237AE}" type="slidenum">
              <a:rPr lang="en-US"/>
              <a:pPr>
                <a:defRPr/>
              </a:pPr>
              <a:t>‹#›</a:t>
            </a:fld>
            <a:endParaRPr lang="en-US"/>
          </a:p>
        </p:txBody>
      </p:sp>
    </p:spTree>
    <p:extLst>
      <p:ext uri="{BB962C8B-B14F-4D97-AF65-F5344CB8AC3E}">
        <p14:creationId xmlns:p14="http://schemas.microsoft.com/office/powerpoint/2010/main" val="2320692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DE0C158-A3C0-4F15-9687-E78728364735}" type="datetime1">
              <a:rPr lang="en-US"/>
              <a:pPr>
                <a:defRPr/>
              </a:pPr>
              <a:t>10/31/2017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9EBA205-C4CA-4F42-B74D-26E9B8957727}" type="slidenum">
              <a:rPr lang="en-US"/>
              <a:pPr>
                <a:defRPr/>
              </a:pPr>
              <a:t>‹#›</a:t>
            </a:fld>
            <a:endParaRPr lang="en-US"/>
          </a:p>
        </p:txBody>
      </p:sp>
    </p:spTree>
    <p:extLst>
      <p:ext uri="{BB962C8B-B14F-4D97-AF65-F5344CB8AC3E}">
        <p14:creationId xmlns:p14="http://schemas.microsoft.com/office/powerpoint/2010/main" val="402490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0D85366-266F-4A97-AE6A-3F1E5A35CC1F}" type="datetime1">
              <a:rPr lang="en-US"/>
              <a:pPr>
                <a:defRPr/>
              </a:pPr>
              <a:t>10/31/2017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0385027-F2F4-4BF2-8C65-174F0CBDF7E1}" type="slidenum">
              <a:rPr lang="en-US"/>
              <a:pPr>
                <a:defRPr/>
              </a:pPr>
              <a:t>‹#›</a:t>
            </a:fld>
            <a:endParaRPr lang="en-US"/>
          </a:p>
        </p:txBody>
      </p:sp>
    </p:spTree>
    <p:extLst>
      <p:ext uri="{BB962C8B-B14F-4D97-AF65-F5344CB8AC3E}">
        <p14:creationId xmlns:p14="http://schemas.microsoft.com/office/powerpoint/2010/main" val="139901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97781D9E-BC54-4608-96AE-2FB380B8AE9E}" type="datetime1">
              <a:rPr lang="en-US"/>
              <a:pPr>
                <a:defRPr/>
              </a:pPr>
              <a:t>10/31/2017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398A9BB-ED48-41CE-B24C-21A2532CFFDF}" type="slidenum">
              <a:rPr lang="en-US"/>
              <a:pPr>
                <a:defRPr/>
              </a:pPr>
              <a:t>‹#›</a:t>
            </a:fld>
            <a:endParaRPr lang="en-US"/>
          </a:p>
        </p:txBody>
      </p:sp>
    </p:spTree>
    <p:extLst>
      <p:ext uri="{BB962C8B-B14F-4D97-AF65-F5344CB8AC3E}">
        <p14:creationId xmlns:p14="http://schemas.microsoft.com/office/powerpoint/2010/main" val="195520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067CDEDA-73F1-4D1B-9290-62DB67ACBAFB}" type="datetime1">
              <a:rPr lang="en-US"/>
              <a:pPr>
                <a:defRPr/>
              </a:pPr>
              <a:t>10/31/2017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6F9A7BE-E20B-45BF-9F3B-DF1CE9D5B950}" type="slidenum">
              <a:rPr lang="en-US"/>
              <a:pPr>
                <a:defRPr/>
              </a:pPr>
              <a:t>‹#›</a:t>
            </a:fld>
            <a:endParaRPr lang="en-US"/>
          </a:p>
        </p:txBody>
      </p:sp>
    </p:spTree>
    <p:extLst>
      <p:ext uri="{BB962C8B-B14F-4D97-AF65-F5344CB8AC3E}">
        <p14:creationId xmlns:p14="http://schemas.microsoft.com/office/powerpoint/2010/main" val="3758259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FAC285E-E5F3-459E-A75F-40C1F0234B16}" type="datetime1">
              <a:rPr lang="en-US"/>
              <a:pPr>
                <a:defRPr/>
              </a:pPr>
              <a:t>10/31/2017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33A8CD8-4A1C-43B6-827B-D40859160F77}" type="slidenum">
              <a:rPr lang="en-US"/>
              <a:pPr>
                <a:defRPr/>
              </a:pPr>
              <a:t>‹#›</a:t>
            </a:fld>
            <a:endParaRPr lang="en-US"/>
          </a:p>
        </p:txBody>
      </p:sp>
    </p:spTree>
    <p:extLst>
      <p:ext uri="{BB962C8B-B14F-4D97-AF65-F5344CB8AC3E}">
        <p14:creationId xmlns:p14="http://schemas.microsoft.com/office/powerpoint/2010/main" val="230275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A80C028-A87E-46F7-92E1-C16945E56A6C}" type="datetime1">
              <a:rPr lang="en-US"/>
              <a:pPr>
                <a:defRPr/>
              </a:pPr>
              <a:t>10/31/2017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A2361CA-2516-4305-BFDE-F4BFA398DF23}" type="slidenum">
              <a:rPr lang="en-US"/>
              <a:pPr>
                <a:defRPr/>
              </a:pPr>
              <a:t>‹#›</a:t>
            </a:fld>
            <a:endParaRPr lang="en-US"/>
          </a:p>
        </p:txBody>
      </p:sp>
    </p:spTree>
    <p:extLst>
      <p:ext uri="{BB962C8B-B14F-4D97-AF65-F5344CB8AC3E}">
        <p14:creationId xmlns:p14="http://schemas.microsoft.com/office/powerpoint/2010/main" val="54905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ED84069-A539-4F99-8BF2-1E60C1CB659D}" type="datetime1">
              <a:rPr lang="en-US"/>
              <a:pPr>
                <a:defRPr/>
              </a:pPr>
              <a:t>10/31/2017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898FF28-7920-40D3-B22D-A1049E70452C}" type="slidenum">
              <a:rPr lang="en-US"/>
              <a:pPr>
                <a:defRPr/>
              </a:pPr>
              <a:t>‹#›</a:t>
            </a:fld>
            <a:endParaRPr lang="en-US"/>
          </a:p>
        </p:txBody>
      </p:sp>
    </p:spTree>
    <p:extLst>
      <p:ext uri="{BB962C8B-B14F-4D97-AF65-F5344CB8AC3E}">
        <p14:creationId xmlns:p14="http://schemas.microsoft.com/office/powerpoint/2010/main" val="1832318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04800"/>
            <a:ext cx="7886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defTabSz="713203" eaLnBrk="1" fontAlgn="auto" hangingPunct="1">
              <a:spcBef>
                <a:spcPts val="0"/>
              </a:spcBef>
              <a:spcAft>
                <a:spcPts val="0"/>
              </a:spcAft>
              <a:defRPr sz="900" smtClean="0">
                <a:solidFill>
                  <a:schemeClr val="tx1">
                    <a:tint val="75000"/>
                  </a:schemeClr>
                </a:solidFill>
                <a:latin typeface="+mn-lt"/>
              </a:defRPr>
            </a:lvl1pPr>
          </a:lstStyle>
          <a:p>
            <a:pPr>
              <a:defRPr/>
            </a:pPr>
            <a:fld id="{692FAEB9-F36A-46FD-844A-395C159137AB}" type="datetime1">
              <a:rPr lang="en-US"/>
              <a:pPr>
                <a:defRPr/>
              </a:pPr>
              <a:t>10/31/2017</a:t>
            </a:fld>
            <a:endParaRPr lang="en-US"/>
          </a:p>
        </p:txBody>
      </p:sp>
      <p:sp>
        <p:nvSpPr>
          <p:cNvPr id="5" name="Footer Placeholder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defTabSz="713203"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defTabSz="713203" eaLnBrk="1" fontAlgn="auto" hangingPunct="1">
              <a:spcBef>
                <a:spcPts val="0"/>
              </a:spcBef>
              <a:spcAft>
                <a:spcPts val="0"/>
              </a:spcAft>
              <a:defRPr sz="900" smtClean="0">
                <a:solidFill>
                  <a:schemeClr val="tx1">
                    <a:tint val="75000"/>
                  </a:schemeClr>
                </a:solidFill>
                <a:latin typeface="+mn-lt"/>
              </a:defRPr>
            </a:lvl1pPr>
          </a:lstStyle>
          <a:p>
            <a:pPr>
              <a:defRPr/>
            </a:pPr>
            <a:fld id="{9381EAEA-D35D-47E5-8637-BC21E471293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398"/>
            <a:ext cx="9144000" cy="5719798"/>
          </a:xfrm>
          <a:prstGeom prst="rect">
            <a:avLst/>
          </a:prstGeom>
        </p:spPr>
      </p:pic>
      <p:pic>
        <p:nvPicPr>
          <p:cNvPr id="307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988" y="0"/>
            <a:ext cx="91170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4" descr="Microsoft" title="Microsoft"/>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8275"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es-ES" dirty="0"/>
              <a:t>Bienvenidos a la Hora de Código™</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50E03D45-5C6A-4F24-8637-4BF214C4111C}" type="slidenum">
              <a:rPr lang="en-US" altLang="en-US" smtClean="0"/>
              <a:pPr/>
              <a:t>1</a:t>
            </a:fld>
            <a:endParaRPr lang="en-US" altLang="en-US"/>
          </a:p>
        </p:txBody>
      </p:sp>
      <p:sp>
        <p:nvSpPr>
          <p:cNvPr id="3079" name="Rectangle 7"/>
          <p:cNvSpPr>
            <a:spLocks noChangeArrowheads="1"/>
          </p:cNvSpPr>
          <p:nvPr/>
        </p:nvSpPr>
        <p:spPr bwMode="auto">
          <a:xfrm>
            <a:off x="331200" y="3924000"/>
            <a:ext cx="612765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r>
              <a:rPr lang="es-MX" sz="3600" dirty="0">
                <a:solidFill>
                  <a:schemeClr val="bg1"/>
                </a:solidFill>
                <a:latin typeface="Segoe UI Light" panose="020B0502040204020203" pitchFamily="34" charset="0"/>
              </a:rPr>
              <a:t>Bienvenido a</a:t>
            </a:r>
          </a:p>
          <a:p>
            <a:r>
              <a:rPr lang="es-MX" sz="3600" dirty="0">
                <a:solidFill>
                  <a:schemeClr val="bg1"/>
                </a:solidFill>
                <a:latin typeface="Segoe UI Light" panose="020B0502040204020203" pitchFamily="34" charset="0"/>
              </a:rPr>
              <a:t>Hora de Código</a:t>
            </a:r>
            <a:r>
              <a:rPr lang="es-MX" sz="3600" baseline="30000" dirty="0">
                <a:solidFill>
                  <a:schemeClr val="bg1"/>
                </a:solidFill>
                <a:latin typeface="Segoe UI Light" panose="020B0502040204020203" pitchFamily="34" charset="0"/>
              </a:rPr>
              <a:t>™</a:t>
            </a:r>
            <a:r>
              <a:rPr lang="es-MX" sz="3600" dirty="0">
                <a:solidFill>
                  <a:schemeClr val="bg1"/>
                </a:solidFill>
                <a:latin typeface="Segoe UI Light" panose="020B0502040204020203" pitchFamily="34" charset="0"/>
              </a:rPr>
              <a:t> de Minecraft</a:t>
            </a:r>
            <a:endParaRPr lang="es-MX"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16"/>
          <p:cNvSpPr>
            <a:spLocks noChangeArrowheads="1"/>
          </p:cNvSpPr>
          <p:nvPr/>
        </p:nvSpPr>
        <p:spPr bwMode="auto">
          <a:xfrm>
            <a:off x="223838" y="2884488"/>
            <a:ext cx="434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sz="3600" dirty="0">
                <a:solidFill>
                  <a:srgbClr val="FFFFFF"/>
                </a:solidFill>
                <a:latin typeface="Segoe UI Light" panose="020B0502040204020203" pitchFamily="34" charset="0"/>
              </a:rPr>
              <a:t>Usar la imaginación</a:t>
            </a:r>
            <a:endParaRPr lang="es-MX" altLang="en-US" sz="3600" dirty="0">
              <a:solidFill>
                <a:srgbClr val="FFFFFF"/>
              </a:solidFill>
              <a:latin typeface="Segoe UI Light" panose="020B0502040204020203" pitchFamily="34" charset="0"/>
              <a:ea typeface="Segoe Pro Light"/>
              <a:cs typeface="Segoe UI Light" panose="020B0502040204020203" pitchFamily="34" charset="0"/>
            </a:endParaRPr>
          </a:p>
        </p:txBody>
      </p:sp>
      <p:sp>
        <p:nvSpPr>
          <p:cNvPr id="3" name="Title 2" hidden="1"/>
          <p:cNvSpPr>
            <a:spLocks noGrp="1"/>
          </p:cNvSpPr>
          <p:nvPr>
            <p:ph type="ctrTitle"/>
          </p:nvPr>
        </p:nvSpPr>
        <p:spPr/>
        <p:txBody>
          <a:bodyPr/>
          <a:lstStyle/>
          <a:p>
            <a:r>
              <a:rPr lang="en-IE" dirty="0" err="1"/>
              <a:t>Usar</a:t>
            </a:r>
            <a:r>
              <a:rPr lang="en-IE" dirty="0"/>
              <a:t> la </a:t>
            </a:r>
            <a:r>
              <a:rPr lang="en-IE" dirty="0" err="1"/>
              <a:t>imaginación</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A31822E9-A225-4E32-A306-65943D0F05EF}" type="slidenum">
              <a:rPr lang="en-US" altLang="en-US" smtClean="0"/>
              <a:pPr/>
              <a:t>10</a:t>
            </a:fld>
            <a:endParaRPr lang="en-US" altLang="en-US" dirty="0"/>
          </a:p>
        </p:txBody>
      </p:sp>
      <p:pic>
        <p:nvPicPr>
          <p:cNvPr id="21510" name="Picture 1" descr="La caricatura de un robot con expresión desafiante despega del suelo para volar por los aires." title="La caricatura de un robot con expresión desafiante despega del suelo para volar por los aire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92738" y="423863"/>
            <a:ext cx="2735262"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97088"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16"/>
          <p:cNvSpPr>
            <a:spLocks noChangeArrowheads="1"/>
          </p:cNvSpPr>
          <p:nvPr/>
        </p:nvSpPr>
        <p:spPr bwMode="auto">
          <a:xfrm>
            <a:off x="223838" y="2884488"/>
            <a:ext cx="4343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sz="3600" dirty="0">
                <a:solidFill>
                  <a:srgbClr val="FFFFFF"/>
                </a:solidFill>
                <a:latin typeface="Segoe UI Light" panose="020B0502040204020203" pitchFamily="34" charset="0"/>
              </a:rPr>
              <a:t>Trabajar con amigos</a:t>
            </a:r>
          </a:p>
        </p:txBody>
      </p:sp>
      <p:sp>
        <p:nvSpPr>
          <p:cNvPr id="3" name="Title 2" hidden="1"/>
          <p:cNvSpPr>
            <a:spLocks noGrp="1"/>
          </p:cNvSpPr>
          <p:nvPr>
            <p:ph type="ctrTitle"/>
          </p:nvPr>
        </p:nvSpPr>
        <p:spPr/>
        <p:txBody>
          <a:bodyPr/>
          <a:lstStyle/>
          <a:p>
            <a:r>
              <a:rPr lang="en-IE" dirty="0" err="1"/>
              <a:t>Trabajar</a:t>
            </a:r>
            <a:r>
              <a:rPr lang="en-IE" dirty="0"/>
              <a:t> con amigos</a:t>
            </a:r>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B0FBFD5A-48B0-4792-A345-01EF7F8F0896}" type="slidenum">
              <a:rPr lang="en-US" altLang="en-US" smtClean="0"/>
              <a:pPr/>
              <a:t>11</a:t>
            </a:fld>
            <a:endParaRPr lang="en-US" altLang="en-US" dirty="0"/>
          </a:p>
        </p:txBody>
      </p:sp>
      <p:grpSp>
        <p:nvGrpSpPr>
          <p:cNvPr id="23558" name="Group 13"/>
          <p:cNvGrpSpPr>
            <a:grpSpLocks/>
          </p:cNvGrpSpPr>
          <p:nvPr/>
        </p:nvGrpSpPr>
        <p:grpSpPr bwMode="auto">
          <a:xfrm>
            <a:off x="4702175" y="1611313"/>
            <a:ext cx="4224338" cy="3563937"/>
            <a:chOff x="4558724" y="1103630"/>
            <a:chExt cx="4601151" cy="3881120"/>
          </a:xfrm>
        </p:grpSpPr>
        <p:pic>
          <p:nvPicPr>
            <p:cNvPr id="23559" name="Picture 1" descr="Un arco iris une las cabezas de las caricaturas sonrientes de un niño y una niña" title="Un arco iris une las cabezas de las caricaturas sonrientes de un niño y una niña"/>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2812" y="1103630"/>
              <a:ext cx="3901313" cy="1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8" descr="La caricatura de un niño sonríe mientras trabaja en su computador personal, conectado a la caricatura de una niña sonriente mediante un arco iris que emerge de sus cabezas." title="La caricatura de un niño sonríe mientras trabaja en su computador personal, conectado a la caricatura de una niña sonriente mediante un arco iris que emerge de sus cabeza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8724" y="2556820"/>
              <a:ext cx="1569025" cy="2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9" descr="La caricatura de una niña sonríe mientras trabaja en su computador personal, conectada a la caricatura de un niño sonriente mediante un arco iris que emerge de sus cabezas." title="La caricatura de una niña sonríe mientras trabaja en su computador personal, conectada a la caricatura de un niño sonriente mediante un arco iris que emerge de sus cabezas."/>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73986" y="2698750"/>
              <a:ext cx="198588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14"/>
          <p:cNvSpPr>
            <a:spLocks noChangeArrowheads="1"/>
          </p:cNvSpPr>
          <p:nvPr/>
        </p:nvSpPr>
        <p:spPr bwMode="auto">
          <a:xfrm>
            <a:off x="4905151" y="1979613"/>
            <a:ext cx="41084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3600" dirty="0">
                <a:solidFill>
                  <a:srgbClr val="000000"/>
                </a:solidFill>
                <a:latin typeface="Segoe UI Light" panose="020B0502040204020203" pitchFamily="34" charset="0"/>
              </a:rPr>
              <a:t>¿Qué</a:t>
            </a:r>
            <a:r>
              <a:rPr lang="es-MX" dirty="0"/>
              <a:t> </a:t>
            </a:r>
            <a:r>
              <a:rPr lang="es-MX" altLang="en-US" sz="3600" dirty="0">
                <a:solidFill>
                  <a:srgbClr val="000000"/>
                </a:solidFill>
                <a:latin typeface="Segoe UI Light" panose="020B0502040204020203" pitchFamily="34" charset="0"/>
              </a:rPr>
              <a:t>es lo que </a:t>
            </a:r>
          </a:p>
          <a:p>
            <a:pPr eaLnBrk="1" hangingPunct="1">
              <a:buSzPct val="100000"/>
            </a:pPr>
            <a:r>
              <a:rPr lang="es-MX" altLang="en-US" sz="3600" dirty="0">
                <a:solidFill>
                  <a:srgbClr val="000000"/>
                </a:solidFill>
                <a:latin typeface="Segoe UI Light" panose="020B0502040204020203" pitchFamily="34" charset="0"/>
              </a:rPr>
              <a:t>más les gusta</a:t>
            </a:r>
            <a:r>
              <a:rPr lang="es-MX" dirty="0"/>
              <a:t> </a:t>
            </a:r>
            <a:r>
              <a:rPr lang="es-MX" altLang="en-US" sz="3600" dirty="0">
                <a:solidFill>
                  <a:srgbClr val="000000"/>
                </a:solidFill>
                <a:latin typeface="Segoe UI Light" panose="020B0502040204020203" pitchFamily="34" charset="0"/>
              </a:rPr>
              <a:t>hacer?</a:t>
            </a:r>
          </a:p>
        </p:txBody>
      </p:sp>
      <p:sp>
        <p:nvSpPr>
          <p:cNvPr id="25604" name="Rectangle 26"/>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sz="3600" dirty="0">
                <a:solidFill>
                  <a:srgbClr val="FFFFFF"/>
                </a:solidFill>
                <a:latin typeface="Segoe UI Light" panose="020B0502040204020203" pitchFamily="34" charset="0"/>
              </a:rPr>
              <a:t>Pregunta</a:t>
            </a:r>
            <a:endParaRPr lang="es-MX" altLang="en-US"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25605"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IE" dirty="0"/>
              <a:t>¿</a:t>
            </a:r>
            <a:r>
              <a:rPr lang="en-IE" dirty="0" err="1"/>
              <a:t>Qué</a:t>
            </a:r>
            <a:r>
              <a:rPr lang="en-IE" dirty="0"/>
              <a:t> les </a:t>
            </a:r>
            <a:r>
              <a:rPr lang="en-IE" dirty="0" err="1"/>
              <a:t>gusta</a:t>
            </a:r>
            <a:r>
              <a:rPr lang="en-IE" dirty="0"/>
              <a:t> </a:t>
            </a:r>
            <a:r>
              <a:rPr lang="en-IE" dirty="0" err="1"/>
              <a:t>hacer</a:t>
            </a:r>
            <a:r>
              <a:rPr lang="en-IE" dirty="0"/>
              <a:t>?</a:t>
            </a:r>
          </a:p>
        </p:txBody>
      </p:sp>
      <p:sp>
        <p:nvSpPr>
          <p:cNvPr id="4" name="Subtitle 3" hidden="1"/>
          <p:cNvSpPr>
            <a:spLocks noGrp="1"/>
          </p:cNvSpPr>
          <p:nvPr>
            <p:ph type="subTitle" idx="1"/>
          </p:nvPr>
        </p:nvSpPr>
        <p:spPr/>
        <p:txBody>
          <a:bodyPr/>
          <a:lstStyle/>
          <a:p>
            <a:endParaRPr lang="en-IE"/>
          </a:p>
        </p:txBody>
      </p:sp>
      <p:sp>
        <p:nvSpPr>
          <p:cNvPr id="12" name="Slide Number Placeholder 1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3DF98763-1D34-4E87-9CC5-C83B1772D3B8}" type="slidenum">
              <a:rPr lang="en-US" altLang="en-US" smtClean="0"/>
              <a:pPr/>
              <a:t>12</a:t>
            </a:fld>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Boys and Girls Club of Bellevue 1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11289"/>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8"/>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26988" y="14514"/>
            <a:ext cx="91152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2"/>
          <p:cNvSpPr>
            <a:spLocks noChangeArrowheads="1"/>
          </p:cNvSpPr>
          <p:nvPr/>
        </p:nvSpPr>
        <p:spPr bwMode="auto">
          <a:xfrm>
            <a:off x="935038" y="853842"/>
            <a:ext cx="447516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3600" dirty="0">
                <a:solidFill>
                  <a:srgbClr val="FFFFFF"/>
                </a:solidFill>
                <a:latin typeface="Segoe UI Light" panose="020B0502040204020203" pitchFamily="34" charset="0"/>
              </a:rPr>
              <a:t>¡Al aprender a escribir</a:t>
            </a:r>
            <a:r>
              <a:rPr lang="es-MX" dirty="0"/>
              <a:t> </a:t>
            </a:r>
            <a:r>
              <a:rPr lang="es-MX" altLang="en-US" sz="3600" dirty="0">
                <a:solidFill>
                  <a:srgbClr val="FFFFFF"/>
                </a:solidFill>
                <a:latin typeface="Segoe UI Light" panose="020B0502040204020203" pitchFamily="34" charset="0"/>
              </a:rPr>
              <a:t>código, pueden</a:t>
            </a:r>
            <a:r>
              <a:rPr lang="es-MX" dirty="0"/>
              <a:t> </a:t>
            </a:r>
            <a:r>
              <a:rPr lang="es-MX" altLang="en-US" sz="3600" dirty="0">
                <a:solidFill>
                  <a:srgbClr val="FFFFFF"/>
                </a:solidFill>
                <a:latin typeface="Segoe UI Light" panose="020B0502040204020203" pitchFamily="34" charset="0"/>
              </a:rPr>
              <a:t>hacer que sus</a:t>
            </a:r>
            <a:r>
              <a:rPr lang="es-MX" dirty="0"/>
              <a:t> </a:t>
            </a:r>
            <a:r>
              <a:rPr lang="es-MX" altLang="en-US" sz="3600" dirty="0">
                <a:solidFill>
                  <a:srgbClr val="FFFFFF"/>
                </a:solidFill>
                <a:latin typeface="Segoe UI Light" panose="020B0502040204020203" pitchFamily="34" charset="0"/>
              </a:rPr>
              <a:t>actividades</a:t>
            </a:r>
            <a:r>
              <a:rPr lang="es-MX" dirty="0"/>
              <a:t> </a:t>
            </a:r>
            <a:r>
              <a:rPr lang="es-MX" altLang="en-US" sz="3600" dirty="0">
                <a:solidFill>
                  <a:srgbClr val="FFFFFF"/>
                </a:solidFill>
                <a:latin typeface="Segoe UI Light" panose="020B0502040204020203" pitchFamily="34" charset="0"/>
              </a:rPr>
              <a:t>favoritas</a:t>
            </a:r>
            <a:r>
              <a:rPr lang="es-MX" dirty="0"/>
              <a:t> </a:t>
            </a:r>
            <a:r>
              <a:rPr lang="es-MX" altLang="en-US" sz="3600" dirty="0">
                <a:solidFill>
                  <a:srgbClr val="FFFFFF"/>
                </a:solidFill>
                <a:latin typeface="Segoe UI Light" panose="020B0502040204020203" pitchFamily="34" charset="0"/>
              </a:rPr>
              <a:t>sean</a:t>
            </a:r>
            <a:r>
              <a:rPr lang="es-MX" dirty="0"/>
              <a:t> </a:t>
            </a:r>
            <a:r>
              <a:rPr lang="es-MX" altLang="en-US" sz="3600" dirty="0">
                <a:solidFill>
                  <a:srgbClr val="FFFFFF"/>
                </a:solidFill>
                <a:latin typeface="Segoe UI Light" panose="020B0502040204020203" pitchFamily="34" charset="0"/>
              </a:rPr>
              <a:t>más</a:t>
            </a:r>
            <a:r>
              <a:rPr lang="es-MX" dirty="0"/>
              <a:t> </a:t>
            </a:r>
            <a:r>
              <a:rPr lang="es-MX" altLang="en-US" sz="3600" dirty="0">
                <a:solidFill>
                  <a:srgbClr val="FFFFFF"/>
                </a:solidFill>
                <a:latin typeface="Segoe UI Light" panose="020B0502040204020203" pitchFamily="34" charset="0"/>
              </a:rPr>
              <a:t>divertidas con la ayuda de las computadoras!</a:t>
            </a:r>
          </a:p>
        </p:txBody>
      </p:sp>
      <p:sp>
        <p:nvSpPr>
          <p:cNvPr id="4" name="Title 3" hidden="1"/>
          <p:cNvSpPr>
            <a:spLocks noGrp="1"/>
          </p:cNvSpPr>
          <p:nvPr>
            <p:ph type="ctrTitle"/>
          </p:nvPr>
        </p:nvSpPr>
        <p:spPr/>
        <p:txBody>
          <a:bodyPr/>
          <a:lstStyle/>
          <a:p>
            <a:r>
              <a:rPr lang="es-ES" dirty="0"/>
              <a:t>Permitan que la programación forme parte de las cosas que les encanta hacer</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F1413DCB-81F5-4515-B0B4-21B17B448DC3}"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4" y="2540668"/>
            <a:ext cx="3822096" cy="1754326"/>
          </a:xfrm>
          <a:prstGeom prst="rect">
            <a:avLst/>
          </a:prstGeom>
        </p:spPr>
        <p:txBody>
          <a:bodyPr wrap="square">
            <a:spAutoFit/>
          </a:bodyPr>
          <a:lstStyle/>
          <a:p>
            <a:r>
              <a:rPr lang="es-MX" sz="3600" dirty="0">
                <a:solidFill>
                  <a:schemeClr val="bg1"/>
                </a:solidFill>
                <a:latin typeface="Segoe UI Light" panose="020B0502040204020203" pitchFamily="34" charset="0"/>
              </a:rPr>
              <a:t>Hora de </a:t>
            </a:r>
            <a:r>
              <a:rPr lang="es-MX" sz="3600" dirty="0" err="1">
                <a:solidFill>
                  <a:schemeClr val="bg1"/>
                </a:solidFill>
                <a:latin typeface="Segoe UI Light" panose="020B0502040204020203" pitchFamily="34" charset="0"/>
              </a:rPr>
              <a:t>Código</a:t>
            </a:r>
            <a:r>
              <a:rPr lang="es-MX" sz="3600" baseline="30000" dirty="0" err="1">
                <a:solidFill>
                  <a:schemeClr val="bg1"/>
                </a:solidFill>
                <a:latin typeface="Segoe UI Light" panose="020B0502040204020203" pitchFamily="34" charset="0"/>
              </a:rPr>
              <a:t>TM</a:t>
            </a:r>
            <a:r>
              <a:rPr lang="es-MX" sz="3600" dirty="0">
                <a:solidFill>
                  <a:schemeClr val="bg1"/>
                </a:solidFill>
                <a:latin typeface="Segoe UI Light" panose="020B0502040204020203" pitchFamily="34" charset="0"/>
              </a:rPr>
              <a:t> de Minecraft: </a:t>
            </a:r>
          </a:p>
          <a:p>
            <a:r>
              <a:rPr lang="es-MX" sz="3600" dirty="0" err="1">
                <a:solidFill>
                  <a:schemeClr val="bg1"/>
                </a:solidFill>
                <a:latin typeface="Segoe UI Light" panose="020B0502040204020203" pitchFamily="34" charset="0"/>
              </a:rPr>
              <a:t>Hero’s</a:t>
            </a:r>
            <a:r>
              <a:rPr lang="es-MX" sz="3600" dirty="0">
                <a:solidFill>
                  <a:schemeClr val="bg1"/>
                </a:solidFill>
                <a:latin typeface="Segoe UI Light" panose="020B0502040204020203" pitchFamily="34" charset="0"/>
              </a:rPr>
              <a:t> </a:t>
            </a:r>
            <a:r>
              <a:rPr lang="es-MX" sz="3600" dirty="0" err="1">
                <a:solidFill>
                  <a:schemeClr val="bg1"/>
                </a:solidFill>
                <a:latin typeface="Segoe UI Light" panose="020B0502040204020203" pitchFamily="34" charset="0"/>
              </a:rPr>
              <a:t>Journey</a:t>
            </a:r>
            <a:endParaRPr lang="es-MX" sz="3600" dirty="0">
              <a:solidFill>
                <a:schemeClr val="bg1"/>
              </a:solidFill>
              <a:latin typeface="Segoe UI Light" panose="020B0502040204020203" pitchFamily="34" charset="0"/>
            </a:endParaRP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IE" dirty="0" err="1"/>
              <a:t>Buscar</a:t>
            </a:r>
            <a:r>
              <a:rPr lang="en-IE" dirty="0"/>
              <a:t> el tutorial</a:t>
            </a:r>
          </a:p>
        </p:txBody>
      </p:sp>
      <p:pic>
        <p:nvPicPr>
          <p:cNvPr id="13" name="Picture 12" hidden="1"/>
          <p:cNvPicPr>
            <a:picLocks noChangeAspect="1"/>
          </p:cNvPicPr>
          <p:nvPr/>
        </p:nvPicPr>
        <p:blipFill>
          <a:blip r:embed="rId3"/>
          <a:stretch>
            <a:fillRect/>
          </a:stretch>
        </p:blipFill>
        <p:spPr>
          <a:xfrm>
            <a:off x="349975" y="343815"/>
            <a:ext cx="8075568" cy="4536900"/>
          </a:xfrm>
          <a:prstGeom prst="rect">
            <a:avLst/>
          </a:prstGeom>
        </p:spPr>
      </p:pic>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A6D2698D-E205-47E1-9696-7BEAFCC44821}" type="slidenum">
              <a:rPr lang="en-US" altLang="en-US" smtClean="0"/>
              <a:pPr/>
              <a:t>15</a:t>
            </a:fld>
            <a:endParaRPr lang="en-US" altLang="en-US" dirty="0"/>
          </a:p>
        </p:txBody>
      </p:sp>
      <p:sp>
        <p:nvSpPr>
          <p:cNvPr id="14" name="Rectangle 13" descr="&#10;"/>
          <p:cNvSpPr/>
          <p:nvPr/>
        </p:nvSpPr>
        <p:spPr>
          <a:xfrm>
            <a:off x="-158046" y="4985965"/>
            <a:ext cx="9268178" cy="646331"/>
          </a:xfrm>
          <a:prstGeom prst="rect">
            <a:avLst/>
          </a:prstGeom>
        </p:spPr>
        <p:txBody>
          <a:bodyPr wrap="square">
            <a:spAutoFit/>
          </a:bodyPr>
          <a:lstStyle/>
          <a:p>
            <a:pPr algn="ctr"/>
            <a:r>
              <a:rPr lang="es-MX" sz="3600" dirty="0">
                <a:latin typeface="Segoe UI Light" panose="020B0502040204020203" pitchFamily="34" charset="0"/>
              </a:rPr>
              <a:t>Busca el tutorial en code.org/minecraft. </a:t>
            </a:r>
            <a:endParaRPr lang="es-MX" sz="3600" dirty="0">
              <a:latin typeface="Segoe UI Light" panose="020B0502040204020203" pitchFamily="34" charset="0"/>
              <a:ea typeface="Segoe Pro Light" charset="0"/>
              <a:cs typeface="Segoe UI Light" panose="020B0502040204020203" pitchFamily="34" charset="0"/>
            </a:endParaRPr>
          </a:p>
        </p:txBody>
      </p:sp>
      <p:pic>
        <p:nvPicPr>
          <p:cNvPr id="7" name="Picture 6">
            <a:extLst>
              <a:ext uri="{FF2B5EF4-FFF2-40B4-BE49-F238E27FC236}">
                <a16:creationId xmlns:a16="http://schemas.microsoft.com/office/drawing/2014/main" id="{668752EA-9CF7-4EAB-97C0-DB0E48FAC256}"/>
              </a:ext>
            </a:extLst>
          </p:cNvPr>
          <p:cNvPicPr>
            <a:picLocks noChangeAspect="1"/>
          </p:cNvPicPr>
          <p:nvPr/>
        </p:nvPicPr>
        <p:blipFill>
          <a:blip r:embed="rId4"/>
          <a:stretch>
            <a:fillRect/>
          </a:stretch>
        </p:blipFill>
        <p:spPr>
          <a:xfrm>
            <a:off x="0" y="-186563"/>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pic>
        <p:nvPicPr>
          <p:cNvPr id="39939" name="Picture 5" hidden="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1"/>
          <p:cNvSpPr>
            <a:spLocks noChangeArrowheads="1"/>
          </p:cNvSpPr>
          <p:nvPr/>
        </p:nvSpPr>
        <p:spPr bwMode="auto">
          <a:xfrm>
            <a:off x="577213" y="3693600"/>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3600" dirty="0">
                <a:solidFill>
                  <a:srgbClr val="FFFFFF"/>
                </a:solidFill>
                <a:latin typeface="Segoe UI Light" panose="020B0502040204020203" pitchFamily="34" charset="0"/>
              </a:rPr>
              <a:t>Para terminar...</a:t>
            </a:r>
          </a:p>
        </p:txBody>
      </p:sp>
      <p:sp>
        <p:nvSpPr>
          <p:cNvPr id="4" name="Title 3" hidden="1"/>
          <p:cNvSpPr>
            <a:spLocks noGrp="1"/>
          </p:cNvSpPr>
          <p:nvPr>
            <p:ph type="ctrTitle"/>
          </p:nvPr>
        </p:nvSpPr>
        <p:spPr/>
        <p:txBody>
          <a:bodyPr/>
          <a:lstStyle/>
          <a:p>
            <a:r>
              <a:rPr lang="en-IE" dirty="0"/>
              <a:t>Para </a:t>
            </a:r>
            <a:r>
              <a:rPr lang="en-IE" dirty="0" err="1"/>
              <a:t>terminar</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DBF06012-8C68-4E48-AD0E-BDDF68907F54}" type="slidenum">
              <a:rPr lang="en-US" altLang="en-US" smtClean="0"/>
              <a:pPr/>
              <a:t>16</a:t>
            </a:fld>
            <a:endParaRPr lang="en-US" altLang="en-US"/>
          </a:p>
        </p:txBody>
      </p:sp>
      <p:pic>
        <p:nvPicPr>
          <p:cNvPr id="9" name="Picture 8" descr="&lt;strong&gt;Hour Glass&lt;/strong&gt; Clip Art"/>
          <p:cNvPicPr>
            <a:picLocks noChangeAspect="1"/>
          </p:cNvPicPr>
          <p:nvPr/>
        </p:nvPicPr>
        <p:blipFill>
          <a:blip r:embed="rId4"/>
          <a:stretch>
            <a:fillRect/>
          </a:stretch>
        </p:blipFill>
        <p:spPr>
          <a:xfrm>
            <a:off x="3642741" y="1131991"/>
            <a:ext cx="2056668" cy="34510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14"/>
          <p:cNvSpPr>
            <a:spLocks noChangeArrowheads="1"/>
          </p:cNvSpPr>
          <p:nvPr/>
        </p:nvSpPr>
        <p:spPr bwMode="auto">
          <a:xfrm>
            <a:off x="4789036" y="1900238"/>
            <a:ext cx="4108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3600" dirty="0">
                <a:solidFill>
                  <a:srgbClr val="000000"/>
                </a:solidFill>
                <a:latin typeface="Segoe UI Light" panose="020B0502040204020203" pitchFamily="34" charset="0"/>
              </a:rPr>
              <a:t>Ahora que realizaron el tutorial: ¿qué</a:t>
            </a:r>
            <a:r>
              <a:rPr lang="es-MX" dirty="0"/>
              <a:t> </a:t>
            </a:r>
            <a:r>
              <a:rPr lang="es-MX" altLang="en-US" sz="3600" dirty="0">
                <a:solidFill>
                  <a:srgbClr val="000000"/>
                </a:solidFill>
                <a:latin typeface="Segoe UI Light" panose="020B0502040204020203" pitchFamily="34" charset="0"/>
              </a:rPr>
              <a:t>es el código?</a:t>
            </a:r>
          </a:p>
        </p:txBody>
      </p:sp>
      <p:sp>
        <p:nvSpPr>
          <p:cNvPr id="41988" name="Rectangle 10"/>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sz="3600" dirty="0">
                <a:solidFill>
                  <a:schemeClr val="bg1"/>
                </a:solidFill>
                <a:latin typeface="Segoe UI Light" panose="020B0502040204020203" pitchFamily="34" charset="0"/>
              </a:rPr>
              <a:t>Debate</a:t>
            </a:r>
            <a:endParaRPr lang="es-MX" altLang="en-US"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4198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es-ES" dirty="0"/>
              <a:t>¿Qué piensan ahora de la programación?</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28AFCD89-BC52-48CE-AC01-428175AA1560}" type="slidenum">
              <a:rPr lang="en-US" altLang="en-US" smtClean="0"/>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es-MX" sz="4800" b="0" dirty="0">
                <a:solidFill>
                  <a:schemeClr val="tx1"/>
                </a:solidFill>
                <a:latin typeface="Segoe UI Light" panose="020B0502040204020203" pitchFamily="34" charset="0"/>
              </a:rPr>
              <a:t>¡Lo hiciste!</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056313"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7" name="Rectangle 36"/>
          <p:cNvSpPr/>
          <p:nvPr/>
        </p:nvSpPr>
        <p:spPr>
          <a:xfrm>
            <a:off x="3373438"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5" name="Rectangle 34"/>
          <p:cNvSpPr/>
          <p:nvPr/>
        </p:nvSpPr>
        <p:spPr>
          <a:xfrm>
            <a:off x="711200"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27" name="Rectangle 26"/>
          <p:cNvSpPr/>
          <p:nvPr/>
        </p:nvSpPr>
        <p:spPr>
          <a:xfrm>
            <a:off x="504825" y="966788"/>
            <a:ext cx="7026275" cy="50641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4" name="Rectangle 33"/>
          <p:cNvSpPr/>
          <p:nvPr/>
        </p:nvSpPr>
        <p:spPr>
          <a:xfrm>
            <a:off x="508000" y="433388"/>
            <a:ext cx="7480300" cy="50323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pic>
        <p:nvPicPr>
          <p:cNvPr id="44040"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en-IE" dirty="0" err="1"/>
              <a:t>Próximos</a:t>
            </a:r>
            <a:r>
              <a:rPr lang="en-IE" dirty="0"/>
              <a:t> </a:t>
            </a:r>
            <a:r>
              <a:rPr lang="en-IE" dirty="0" err="1"/>
              <a:t>pasos</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60F253EA-5914-4F3B-A701-29692FF7941C}" type="slidenum">
              <a:rPr lang="en-US" altLang="en-US" smtClean="0"/>
              <a:pPr/>
              <a:t>19</a:t>
            </a:fld>
            <a:endParaRPr lang="en-US" altLang="en-US" dirty="0"/>
          </a:p>
        </p:txBody>
      </p:sp>
      <p:sp>
        <p:nvSpPr>
          <p:cNvPr id="43" name="Rectangle 42"/>
          <p:cNvSpPr/>
          <p:nvPr/>
        </p:nvSpPr>
        <p:spPr>
          <a:xfrm>
            <a:off x="509588"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a:solidFill>
                  <a:srgbClr val="FFFFFF"/>
                </a:solidFill>
              </a:rPr>
              <a:t>1</a:t>
            </a:r>
          </a:p>
        </p:txBody>
      </p:sp>
      <p:sp>
        <p:nvSpPr>
          <p:cNvPr id="44" name="Rectangle 43"/>
          <p:cNvSpPr/>
          <p:nvPr/>
        </p:nvSpPr>
        <p:spPr>
          <a:xfrm>
            <a:off x="3087688"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a:solidFill>
                  <a:srgbClr val="FFFFFF"/>
                </a:solidFill>
              </a:rPr>
              <a:t>2</a:t>
            </a:r>
          </a:p>
        </p:txBody>
      </p:sp>
      <p:sp>
        <p:nvSpPr>
          <p:cNvPr id="45" name="Rectangle 44"/>
          <p:cNvSpPr/>
          <p:nvPr/>
        </p:nvSpPr>
        <p:spPr>
          <a:xfrm>
            <a:off x="6005513"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a:solidFill>
                  <a:srgbClr val="FFFFFF"/>
                </a:solidFill>
              </a:rPr>
              <a:t>3</a:t>
            </a:r>
          </a:p>
        </p:txBody>
      </p:sp>
      <p:sp>
        <p:nvSpPr>
          <p:cNvPr id="46" name="TextBox 45"/>
          <p:cNvSpPr txBox="1"/>
          <p:nvPr/>
        </p:nvSpPr>
        <p:spPr>
          <a:xfrm>
            <a:off x="504825" y="2238375"/>
            <a:ext cx="184150" cy="254000"/>
          </a:xfrm>
          <a:prstGeom prst="rect">
            <a:avLst/>
          </a:prstGeom>
          <a:noFill/>
        </p:spPr>
        <p:txBody>
          <a:bodyPr wrap="none">
            <a:spAutoFit/>
          </a:bodyPr>
          <a:lstStyle/>
          <a:p>
            <a:pPr defTabSz="713203" eaLnBrk="1" fontAlgn="auto" hangingPunct="1">
              <a:spcBef>
                <a:spcPts val="0"/>
              </a:spcBef>
              <a:spcAft>
                <a:spcPts val="0"/>
              </a:spcAft>
              <a:defRPr/>
            </a:pPr>
            <a:endParaRPr lang="en-US" sz="1053">
              <a:latin typeface="+mn-lt"/>
            </a:endParaRPr>
          </a:p>
        </p:txBody>
      </p:sp>
      <p:sp>
        <p:nvSpPr>
          <p:cNvPr id="47" name="Rectangle 46"/>
          <p:cNvSpPr/>
          <p:nvPr/>
        </p:nvSpPr>
        <p:spPr>
          <a:xfrm flipH="1">
            <a:off x="2968625"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8" name="Rectangle 47"/>
          <p:cNvSpPr/>
          <p:nvPr/>
        </p:nvSpPr>
        <p:spPr>
          <a:xfrm>
            <a:off x="711200" y="3709988"/>
            <a:ext cx="2298700" cy="148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latin typeface="Segoe Pro" charset="0"/>
              <a:ea typeface="Segoe Pro" charset="0"/>
              <a:cs typeface="Segoe Pro" charset="0"/>
            </a:endParaRPr>
          </a:p>
        </p:txBody>
      </p:sp>
      <p:sp>
        <p:nvSpPr>
          <p:cNvPr id="44047" name="Rectangle 48"/>
          <p:cNvSpPr>
            <a:spLocks noChangeArrowheads="1"/>
          </p:cNvSpPr>
          <p:nvPr/>
        </p:nvSpPr>
        <p:spPr bwMode="auto">
          <a:xfrm>
            <a:off x="411163" y="3057525"/>
            <a:ext cx="23463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2800" dirty="0">
                <a:solidFill>
                  <a:srgbClr val="FFFFFF"/>
                </a:solidFill>
                <a:latin typeface="Segoe UI Light" panose="020B0502040204020203" pitchFamily="34" charset="0"/>
              </a:rPr>
              <a:t>Obtener un certificado.</a:t>
            </a:r>
          </a:p>
        </p:txBody>
      </p:sp>
      <p:sp>
        <p:nvSpPr>
          <p:cNvPr id="50" name="Rectangle 49"/>
          <p:cNvSpPr/>
          <p:nvPr/>
        </p:nvSpPr>
        <p:spPr>
          <a:xfrm>
            <a:off x="2789238" y="406400"/>
            <a:ext cx="2570162" cy="168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solidFill>
                <a:schemeClr val="bg1"/>
              </a:solidFill>
              <a:latin typeface="Segoe Pro" charset="0"/>
              <a:ea typeface="Segoe Pro" charset="0"/>
              <a:cs typeface="Segoe Pro" charset="0"/>
            </a:endParaRPr>
          </a:p>
        </p:txBody>
      </p:sp>
      <p:sp>
        <p:nvSpPr>
          <p:cNvPr id="44049" name="Rectangle 50"/>
          <p:cNvSpPr>
            <a:spLocks noChangeArrowheads="1"/>
          </p:cNvSpPr>
          <p:nvPr/>
        </p:nvSpPr>
        <p:spPr bwMode="auto">
          <a:xfrm>
            <a:off x="414337" y="484188"/>
            <a:ext cx="8345033"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3600" spc="-30" dirty="0">
                <a:solidFill>
                  <a:srgbClr val="FFFFFF"/>
                </a:solidFill>
                <a:latin typeface="Segoe UI Light" panose="020B0502040204020203" pitchFamily="34" charset="0"/>
              </a:rPr>
              <a:t>¿Cuál</a:t>
            </a:r>
            <a:r>
              <a:rPr lang="es-MX" spc="-30" dirty="0"/>
              <a:t> </a:t>
            </a:r>
            <a:r>
              <a:rPr lang="es-MX" altLang="en-US" sz="3600" spc="-30" dirty="0">
                <a:solidFill>
                  <a:srgbClr val="FFFFFF"/>
                </a:solidFill>
                <a:latin typeface="Segoe UI Light" panose="020B0502040204020203" pitchFamily="34" charset="0"/>
              </a:rPr>
              <a:t>es el siguiente</a:t>
            </a:r>
            <a:r>
              <a:rPr lang="es-MX" spc="-30" dirty="0"/>
              <a:t> </a:t>
            </a:r>
            <a:r>
              <a:rPr lang="es-MX" altLang="en-US" sz="3600" spc="-30" dirty="0">
                <a:solidFill>
                  <a:srgbClr val="FFFFFF"/>
                </a:solidFill>
                <a:latin typeface="Segoe UI Light" panose="020B0502040204020203" pitchFamily="34" charset="0"/>
              </a:rPr>
              <a:t>desafío de aprendizaje? </a:t>
            </a:r>
            <a:br>
              <a:rPr lang="es-MX" altLang="en-US" sz="3600" dirty="0">
                <a:solidFill>
                  <a:srgbClr val="FFFFFF"/>
                </a:solidFill>
                <a:latin typeface="Segoe UI Light" panose="020B0502040204020203" pitchFamily="34" charset="0"/>
              </a:rPr>
            </a:br>
            <a:r>
              <a:rPr lang="es-MX" altLang="en-US" sz="3600" dirty="0">
                <a:solidFill>
                  <a:srgbClr val="FFFFFF"/>
                </a:solidFill>
                <a:latin typeface="Segoe UI Light" panose="020B0502040204020203" pitchFamily="34" charset="0"/>
              </a:rPr>
              <a:t>¡Esto</a:t>
            </a:r>
            <a:r>
              <a:rPr lang="es-MX" dirty="0"/>
              <a:t> </a:t>
            </a:r>
            <a:r>
              <a:rPr lang="es-MX" altLang="en-US" sz="3600" dirty="0">
                <a:solidFill>
                  <a:srgbClr val="FFFFFF"/>
                </a:solidFill>
                <a:latin typeface="Segoe UI Light" panose="020B0502040204020203" pitchFamily="34" charset="0"/>
              </a:rPr>
              <a:t>debe</a:t>
            </a:r>
            <a:r>
              <a:rPr lang="es-MX" dirty="0"/>
              <a:t> </a:t>
            </a:r>
            <a:r>
              <a:rPr lang="es-MX" altLang="en-US" sz="3600" dirty="0">
                <a:solidFill>
                  <a:srgbClr val="FFFFFF"/>
                </a:solidFill>
                <a:latin typeface="Segoe UI Light" panose="020B0502040204020203" pitchFamily="34" charset="0"/>
              </a:rPr>
              <a:t>continuar! </a:t>
            </a:r>
          </a:p>
          <a:p>
            <a:pPr eaLnBrk="1" hangingPunct="1">
              <a:buSzPct val="100000"/>
            </a:pPr>
            <a:r>
              <a:rPr lang="es-MX" dirty="0"/>
              <a:t> </a:t>
            </a:r>
          </a:p>
          <a:p>
            <a:pPr eaLnBrk="1" hangingPunct="1">
              <a:buSzPct val="100000"/>
            </a:pPr>
            <a:r>
              <a:rPr lang="es-MX" altLang="en-US" sz="1800" dirty="0">
                <a:solidFill>
                  <a:srgbClr val="FFFFFF"/>
                </a:solidFill>
                <a:latin typeface="Segoe UI Light" panose="020B0502040204020203" pitchFamily="34" charset="0"/>
              </a:rPr>
              <a:t>¡A continuación se enumeran</a:t>
            </a:r>
            <a:r>
              <a:rPr lang="es-MX" dirty="0"/>
              <a:t> </a:t>
            </a:r>
            <a:r>
              <a:rPr lang="es-MX" altLang="en-US" sz="1800" dirty="0">
                <a:solidFill>
                  <a:srgbClr val="FFFFFF"/>
                </a:solidFill>
                <a:latin typeface="Segoe UI Light" panose="020B0502040204020203" pitchFamily="34" charset="0"/>
              </a:rPr>
              <a:t>algunos</a:t>
            </a:r>
            <a:r>
              <a:rPr lang="es-MX" dirty="0"/>
              <a:t> </a:t>
            </a:r>
            <a:r>
              <a:rPr lang="es-MX" altLang="en-US" sz="1800" dirty="0">
                <a:solidFill>
                  <a:srgbClr val="FFFFFF"/>
                </a:solidFill>
                <a:latin typeface="Segoe UI Light" panose="020B0502040204020203" pitchFamily="34" charset="0"/>
              </a:rPr>
              <a:t>pasos que pueden</a:t>
            </a:r>
            <a:r>
              <a:rPr lang="es-MX" dirty="0"/>
              <a:t> </a:t>
            </a:r>
            <a:r>
              <a:rPr lang="es-MX" altLang="en-US" sz="1800" dirty="0">
                <a:solidFill>
                  <a:srgbClr val="FFFFFF"/>
                </a:solidFill>
                <a:latin typeface="Segoe UI Light" panose="020B0502040204020203" pitchFamily="34" charset="0"/>
              </a:rPr>
              <a:t>llevar a cabo para celebrar, continuar</a:t>
            </a:r>
            <a:r>
              <a:rPr lang="es-MX" dirty="0"/>
              <a:t> </a:t>
            </a:r>
            <a:r>
              <a:rPr lang="es-MX" altLang="en-US" sz="1800" dirty="0">
                <a:solidFill>
                  <a:srgbClr val="FFFFFF"/>
                </a:solidFill>
                <a:latin typeface="Segoe UI Light" panose="020B0502040204020203" pitchFamily="34" charset="0"/>
              </a:rPr>
              <a:t>aprendiendo y seguir</a:t>
            </a:r>
            <a:r>
              <a:rPr lang="es-MX" dirty="0"/>
              <a:t> </a:t>
            </a:r>
            <a:r>
              <a:rPr lang="es-MX" altLang="en-US" sz="1800" dirty="0">
                <a:solidFill>
                  <a:srgbClr val="FFFFFF"/>
                </a:solidFill>
                <a:latin typeface="Segoe UI Light" panose="020B0502040204020203" pitchFamily="34" charset="0"/>
              </a:rPr>
              <a:t>divirtiéndose! </a:t>
            </a:r>
          </a:p>
        </p:txBody>
      </p:sp>
      <p:sp>
        <p:nvSpPr>
          <p:cNvPr id="44050" name="Rectangle 51"/>
          <p:cNvSpPr>
            <a:spLocks noChangeArrowheads="1"/>
          </p:cNvSpPr>
          <p:nvPr/>
        </p:nvSpPr>
        <p:spPr bwMode="auto">
          <a:xfrm>
            <a:off x="5897337" y="3057525"/>
            <a:ext cx="2582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2800" dirty="0">
                <a:solidFill>
                  <a:srgbClr val="FFFFFF"/>
                </a:solidFill>
                <a:latin typeface="Segoe UI Light" panose="020B0502040204020203" pitchFamily="34" charset="0"/>
              </a:rPr>
              <a:t>Aprender</a:t>
            </a:r>
            <a:r>
              <a:rPr lang="es-MX"/>
              <a:t> </a:t>
            </a:r>
            <a:r>
              <a:rPr lang="es-MX" altLang="en-US" sz="2800" dirty="0">
                <a:solidFill>
                  <a:srgbClr val="FFFFFF"/>
                </a:solidFill>
                <a:latin typeface="Segoe UI Light" panose="020B0502040204020203" pitchFamily="34" charset="0"/>
              </a:rPr>
              <a:t>más.</a:t>
            </a:r>
          </a:p>
        </p:txBody>
      </p:sp>
      <p:sp>
        <p:nvSpPr>
          <p:cNvPr id="53" name="Rectangle 52"/>
          <p:cNvSpPr/>
          <p:nvPr/>
        </p:nvSpPr>
        <p:spPr>
          <a:xfrm>
            <a:off x="3021014" y="3984064"/>
            <a:ext cx="2792412"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r>
              <a:rPr lang="es-MX" sz="1600" dirty="0">
                <a:solidFill>
                  <a:schemeClr val="bg1"/>
                </a:solidFill>
                <a:latin typeface="Segoe UI Light" panose="020B0502040204020203" pitchFamily="34" charset="0"/>
              </a:rPr>
              <a:t>¡Sube tu código a Minecraft: Education Edition para ver cómo tu código cobra vida en el juego mismo!</a:t>
            </a:r>
          </a:p>
        </p:txBody>
      </p:sp>
      <p:sp>
        <p:nvSpPr>
          <p:cNvPr id="44052" name="Rectangle 53"/>
          <p:cNvSpPr>
            <a:spLocks noChangeArrowheads="1"/>
          </p:cNvSpPr>
          <p:nvPr/>
        </p:nvSpPr>
        <p:spPr bwMode="auto">
          <a:xfrm>
            <a:off x="2994025" y="3057525"/>
            <a:ext cx="2295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2800" dirty="0">
                <a:solidFill>
                  <a:srgbClr val="FFFFFF"/>
                </a:solidFill>
                <a:latin typeface="Segoe UI Light" panose="020B0502040204020203" pitchFamily="34" charset="0"/>
              </a:rPr>
              <a:t>Jugar</a:t>
            </a:r>
            <a:r>
              <a:rPr lang="es-MX"/>
              <a:t> </a:t>
            </a:r>
            <a:r>
              <a:rPr lang="es-MX" altLang="en-US" sz="2800" dirty="0">
                <a:solidFill>
                  <a:srgbClr val="FFFFFF"/>
                </a:solidFill>
                <a:latin typeface="Segoe UI Light" panose="020B0502040204020203" pitchFamily="34" charset="0"/>
              </a:rPr>
              <a:t>más.</a:t>
            </a:r>
          </a:p>
        </p:txBody>
      </p:sp>
      <p:sp>
        <p:nvSpPr>
          <p:cNvPr id="55" name="Rectangle 54"/>
          <p:cNvSpPr/>
          <p:nvPr/>
        </p:nvSpPr>
        <p:spPr>
          <a:xfrm>
            <a:off x="5905499" y="3984064"/>
            <a:ext cx="2792589" cy="1222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r>
              <a:rPr lang="es-MX" sz="1600" dirty="0">
                <a:solidFill>
                  <a:schemeClr val="bg1"/>
                </a:solidFill>
                <a:latin typeface="Segoe UI Light" panose="020B0502040204020203" pitchFamily="34" charset="0"/>
              </a:rPr>
              <a:t>Explora recursos adicionales en Microsoft.com/</a:t>
            </a:r>
          </a:p>
          <a:p>
            <a:r>
              <a:rPr lang="es-MX" sz="1600" dirty="0">
                <a:solidFill>
                  <a:schemeClr val="bg1"/>
                </a:solidFill>
                <a:latin typeface="Segoe UI Light" panose="020B0502040204020203" pitchFamily="34" charset="0"/>
              </a:rPr>
              <a:t>digitalskills</a:t>
            </a:r>
            <a:endParaRPr lang="es-MX" sz="1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6" name="Rectangle 55"/>
          <p:cNvSpPr/>
          <p:nvPr/>
        </p:nvSpPr>
        <p:spPr>
          <a:xfrm flipH="1">
            <a:off x="6096000"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4055" name="TextBox 56"/>
          <p:cNvSpPr txBox="1">
            <a:spLocks noChangeArrowheads="1"/>
          </p:cNvSpPr>
          <p:nvPr/>
        </p:nvSpPr>
        <p:spPr bwMode="auto">
          <a:xfrm>
            <a:off x="411163" y="3984064"/>
            <a:ext cx="22066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1600" dirty="0">
                <a:solidFill>
                  <a:srgbClr val="FFFFFF"/>
                </a:solidFill>
                <a:latin typeface="Segoe UI Light" panose="020B0502040204020203" pitchFamily="34" charset="0"/>
              </a:rPr>
              <a:t>¡Felicitaciones! ¡Lo lograron! Encontrarán</a:t>
            </a:r>
            <a:r>
              <a:rPr lang="es-MX"/>
              <a:t> </a:t>
            </a:r>
            <a:r>
              <a:rPr lang="es-MX" altLang="en-US" sz="1600" dirty="0">
                <a:solidFill>
                  <a:srgbClr val="FFFFFF"/>
                </a:solidFill>
                <a:latin typeface="Segoe UI Light" panose="020B0502040204020203" pitchFamily="34" charset="0"/>
              </a:rPr>
              <a:t>sus</a:t>
            </a:r>
            <a:r>
              <a:rPr lang="es-MX"/>
              <a:t> </a:t>
            </a:r>
            <a:r>
              <a:rPr lang="es-MX" altLang="en-US" sz="1600" dirty="0">
                <a:solidFill>
                  <a:srgbClr val="FFFFFF"/>
                </a:solidFill>
                <a:latin typeface="Segoe UI Light" panose="020B0502040204020203" pitchFamily="34" charset="0"/>
              </a:rPr>
              <a:t>certificados al final del tutorial.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6"/>
          <p:cNvSpPr>
            <a:spLocks noChangeArrowheads="1"/>
          </p:cNvSpPr>
          <p:nvPr/>
        </p:nvSpPr>
        <p:spPr bwMode="auto">
          <a:xfrm>
            <a:off x="647700" y="2109085"/>
            <a:ext cx="3695700" cy="193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3600" dirty="0">
                <a:solidFill>
                  <a:srgbClr val="FFFFFF"/>
                </a:solidFill>
                <a:latin typeface="Segoe UI Light" panose="020B0502040204020203" pitchFamily="34" charset="0"/>
              </a:rPr>
              <a:t>¡Hablemos</a:t>
            </a:r>
            <a:r>
              <a:rPr lang="es-MX" dirty="0"/>
              <a:t> </a:t>
            </a:r>
            <a:r>
              <a:rPr lang="es-MX" altLang="en-US" sz="3600" dirty="0">
                <a:solidFill>
                  <a:srgbClr val="FFFFFF"/>
                </a:solidFill>
                <a:latin typeface="Segoe UI Light" panose="020B0502040204020203" pitchFamily="34" charset="0"/>
              </a:rPr>
              <a:t>sobre</a:t>
            </a:r>
            <a:r>
              <a:rPr lang="es-MX" dirty="0"/>
              <a:t> </a:t>
            </a:r>
            <a:r>
              <a:rPr lang="es-MX" altLang="en-US" sz="3600" dirty="0">
                <a:solidFill>
                  <a:srgbClr val="FFFFFF"/>
                </a:solidFill>
                <a:latin typeface="Segoe UI Light" panose="020B0502040204020203" pitchFamily="34" charset="0"/>
              </a:rPr>
              <a:t>código!</a:t>
            </a:r>
          </a:p>
        </p:txBody>
      </p:sp>
      <p:sp>
        <p:nvSpPr>
          <p:cNvPr id="4" name="Title 3" hidden="1"/>
          <p:cNvSpPr>
            <a:spLocks noGrp="1"/>
          </p:cNvSpPr>
          <p:nvPr>
            <p:ph type="ctrTitle"/>
          </p:nvPr>
        </p:nvSpPr>
        <p:spPr/>
        <p:txBody>
          <a:bodyPr/>
          <a:lstStyle/>
          <a:p>
            <a:r>
              <a:rPr lang="en-IE" dirty="0" err="1"/>
              <a:t>Hablemos</a:t>
            </a:r>
            <a:r>
              <a:rPr lang="en-IE" dirty="0"/>
              <a:t> </a:t>
            </a:r>
            <a:r>
              <a:rPr lang="en-IE" dirty="0" err="1"/>
              <a:t>sobre</a:t>
            </a:r>
            <a:r>
              <a:rPr lang="en-IE" dirty="0"/>
              <a:t> </a:t>
            </a:r>
            <a:r>
              <a:rPr lang="en-IE" dirty="0" err="1"/>
              <a:t>código</a:t>
            </a:r>
            <a:r>
              <a:rPr lang="en-IE" dirty="0"/>
              <a:t>.</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8AD1F56B-570B-48FC-8738-D8F629B7EAE2}" type="slidenum">
              <a:rPr lang="en-US" altLang="en-US" smtClean="0"/>
              <a:pPr/>
              <a:t>2</a:t>
            </a:fld>
            <a:endParaRPr lang="en-US" altLang="en-US"/>
          </a:p>
        </p:txBody>
      </p:sp>
      <p:pic>
        <p:nvPicPr>
          <p:cNvPr id="5125" name="Picture 2" descr="Un cohete de caricatura vuela junto a un colorido arco iris" title="Un cohete de caricatura vuela junto a un colorido arco iri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1031875"/>
            <a:ext cx="5992813"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11125"/>
            <a:ext cx="8864600"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descr="Un grupo de adolescentes de ambos sexos levantan la mirada desde el computador portátil en que trabajan y posan alegremente para una fotografía" title="Un grupo de adolescentes de ambos sexos levantan la mirada desde el computador portátil en que trabajan y posan alegremente para una fotografía"/>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 y="-22225"/>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12"/>
          <p:cNvSpPr>
            <a:spLocks noChangeArrowheads="1"/>
          </p:cNvSpPr>
          <p:nvPr/>
        </p:nvSpPr>
        <p:spPr bwMode="auto">
          <a:xfrm>
            <a:off x="436562" y="2244725"/>
            <a:ext cx="66500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r>
              <a:rPr lang="es-MX" sz="3600" dirty="0">
                <a:solidFill>
                  <a:schemeClr val="bg1"/>
                </a:solidFill>
                <a:latin typeface="Segoe UI Light" panose="020B0502040204020203" pitchFamily="34" charset="0"/>
              </a:rPr>
              <a:t>Gracias por participar</a:t>
            </a:r>
          </a:p>
          <a:p>
            <a:r>
              <a:rPr lang="es-MX" sz="3600" dirty="0">
                <a:solidFill>
                  <a:schemeClr val="bg1"/>
                </a:solidFill>
                <a:latin typeface="Segoe UI Light" panose="020B0502040204020203" pitchFamily="34" charset="0"/>
              </a:rPr>
              <a:t>en Hora de </a:t>
            </a:r>
            <a:r>
              <a:rPr lang="es-MX" sz="3600" dirty="0" err="1">
                <a:solidFill>
                  <a:schemeClr val="bg1"/>
                </a:solidFill>
                <a:latin typeface="Segoe UI Light" panose="020B0502040204020203" pitchFamily="34" charset="0"/>
              </a:rPr>
              <a:t>Código</a:t>
            </a:r>
            <a:r>
              <a:rPr lang="es-MX" sz="3600" baseline="30000" dirty="0" err="1">
                <a:solidFill>
                  <a:schemeClr val="bg1"/>
                </a:solidFill>
                <a:latin typeface="Segoe UI Light" panose="020B0502040204020203" pitchFamily="34" charset="0"/>
              </a:rPr>
              <a:t>TM</a:t>
            </a:r>
            <a:r>
              <a:rPr lang="es-MX" sz="3600" dirty="0">
                <a:solidFill>
                  <a:schemeClr val="bg1"/>
                </a:solidFill>
                <a:latin typeface="Segoe UI Light" panose="020B0502040204020203" pitchFamily="34" charset="0"/>
              </a:rPr>
              <a:t> de Minecraft</a:t>
            </a:r>
          </a:p>
        </p:txBody>
      </p:sp>
      <p:sp>
        <p:nvSpPr>
          <p:cNvPr id="4" name="Title 3" hidden="1"/>
          <p:cNvSpPr>
            <a:spLocks noGrp="1"/>
          </p:cNvSpPr>
          <p:nvPr>
            <p:ph type="ctrTitle"/>
          </p:nvPr>
        </p:nvSpPr>
        <p:spPr/>
        <p:txBody>
          <a:bodyPr/>
          <a:lstStyle/>
          <a:p>
            <a:r>
              <a:rPr lang="en-IE" dirty="0"/>
              <a:t>¡</a:t>
            </a:r>
            <a:r>
              <a:rPr lang="en-IE" dirty="0" err="1"/>
              <a:t>Gracias</a:t>
            </a:r>
            <a:r>
              <a:rPr lang="en-IE" dirty="0"/>
              <a:t> </a:t>
            </a:r>
            <a:r>
              <a:rPr lang="en-IE" dirty="0" err="1"/>
              <a:t>por</a:t>
            </a:r>
            <a:r>
              <a:rPr lang="en-IE" dirty="0"/>
              <a:t> </a:t>
            </a:r>
            <a:r>
              <a:rPr lang="en-IE" dirty="0" err="1"/>
              <a:t>venir</a:t>
            </a:r>
            <a:r>
              <a:rPr lang="en-IE" dirty="0"/>
              <a:t>!</a:t>
            </a:r>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E4B75AAC-0F3F-42D6-AD83-F3FAB9E1E148}" type="slidenum">
              <a:rPr lang="en-US" altLang="en-US" smtClean="0"/>
              <a:pPr/>
              <a:t>20</a:t>
            </a:fld>
            <a:endParaRPr lang="en-US" altLang="en-US"/>
          </a:p>
        </p:txBody>
      </p:sp>
      <p:pic>
        <p:nvPicPr>
          <p:cNvPr id="9" name="Picture 8" descr="Microsoft" title="Microsoft">
            <a:extLst>
              <a:ext uri="{FF2B5EF4-FFF2-40B4-BE49-F238E27FC236}">
                <a16:creationId xmlns:a16="http://schemas.microsoft.com/office/drawing/2014/main" id="{37A80247-E8B9-49E4-8BDC-54405D48A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0" name="Rectangle 9">
            <a:extLst>
              <a:ext uri="{FF2B5EF4-FFF2-40B4-BE49-F238E27FC236}">
                <a16:creationId xmlns:a16="http://schemas.microsoft.com/office/drawing/2014/main" id="{A2F9D176-7B5D-4227-9138-02553BA0D9E0}"/>
              </a:ext>
            </a:extLst>
          </p:cNvPr>
          <p:cNvSpPr/>
          <p:nvPr/>
        </p:nvSpPr>
        <p:spPr>
          <a:xfrm>
            <a:off x="369163" y="4347123"/>
            <a:ext cx="4572000" cy="1015663"/>
          </a:xfrm>
          <a:prstGeom prst="rect">
            <a:avLst/>
          </a:prstGeom>
        </p:spPr>
        <p:txBody>
          <a:bodyPr>
            <a:spAutoFit/>
          </a:bodyPr>
          <a:lstStyle/>
          <a:p>
            <a:pPr lvl="0">
              <a:defRPr/>
            </a:pPr>
            <a:endParaRPr lang="es-MX"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s-MX" sz="1200" dirty="0">
                <a:solidFill>
                  <a:schemeClr val="bg1"/>
                </a:solidFill>
              </a:rPr>
              <a:t>© Code.org, 2017. Code.org®, el logo CODE y Hora de Código® son marcas registradas de Code.org</a:t>
            </a:r>
            <a:endParaRPr lang="es-MX"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s-MX" sz="1200" dirty="0" err="1">
                <a:solidFill>
                  <a:schemeClr val="bg1"/>
                </a:solidFill>
              </a:rPr>
              <a:t>Mojang</a:t>
            </a:r>
            <a:r>
              <a:rPr lang="es-MX" sz="1200" dirty="0">
                <a:solidFill>
                  <a:schemeClr val="bg1"/>
                </a:solidFill>
              </a:rPr>
              <a:t> © 2017. "Minecraft" es una marca registrada de </a:t>
            </a:r>
            <a:r>
              <a:rPr lang="es-MX" sz="1200" dirty="0" err="1">
                <a:solidFill>
                  <a:schemeClr val="bg1"/>
                </a:solidFill>
              </a:rPr>
              <a:t>Mojang</a:t>
            </a:r>
            <a:r>
              <a:rPr lang="es-MX" sz="1200" dirty="0">
                <a:solidFill>
                  <a:schemeClr val="bg1"/>
                </a:solidFill>
              </a:rPr>
              <a:t> AB</a:t>
            </a:r>
          </a:p>
          <a:p>
            <a:pPr lvl="0">
              <a:defRPr/>
            </a:pPr>
            <a:r>
              <a:rPr lang="es-MX" sz="1200" dirty="0">
                <a:solidFill>
                  <a:schemeClr val="bg1"/>
                </a:solidFill>
              </a:rPr>
              <a:t>© 2017 Microsoft </a:t>
            </a:r>
            <a:r>
              <a:rPr lang="es-MX" sz="1200" dirty="0" err="1">
                <a:solidFill>
                  <a:schemeClr val="bg1"/>
                </a:solidFill>
              </a:rPr>
              <a:t>Corporation</a:t>
            </a:r>
            <a:r>
              <a:rPr lang="es-MX" sz="1200" dirty="0">
                <a:solidFill>
                  <a:schemeClr val="bg1"/>
                </a:solidFill>
              </a:rPr>
              <a:t>. Todos los derechos reservados.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ur of Code 2015 - WORLDWIDE.mp4" descr="Video de la Hora del código de code.org" title="Video de la Hora del código de code.or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5" name="Title 4" hidden="1"/>
          <p:cNvSpPr>
            <a:spLocks noGrp="1"/>
          </p:cNvSpPr>
          <p:nvPr>
            <p:ph type="ctrTitle"/>
          </p:nvPr>
        </p:nvSpPr>
        <p:spPr/>
        <p:txBody>
          <a:bodyPr/>
          <a:lstStyle/>
          <a:p>
            <a:r>
              <a:rPr lang="es-ES" dirty="0"/>
              <a:t>Video de la Hora de Código™ de code.org</a:t>
            </a:r>
            <a:endParaRPr lang="en-IE" dirty="0"/>
          </a:p>
        </p:txBody>
      </p:sp>
      <p:sp>
        <p:nvSpPr>
          <p:cNvPr id="6" name="Subtitle 5" hidden="1"/>
          <p:cNvSpPr>
            <a:spLocks noGrp="1"/>
          </p:cNvSpPr>
          <p:nvPr>
            <p:ph type="subTitle" idx="1"/>
          </p:nvPr>
        </p:nvSpPr>
        <p:spPr/>
        <p:txBody>
          <a:bodyPr/>
          <a:lstStyle/>
          <a:p>
            <a:endParaRPr lang="en-IE"/>
          </a:p>
        </p:txBody>
      </p:sp>
      <p:sp>
        <p:nvSpPr>
          <p:cNvPr id="9" name="Slide Number Placeholder 8"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26D41297-F65A-468F-B4F8-398772E4DF56}" type="slidenum">
              <a:rPr lang="en-US" altLang="en-US" smtClean="0"/>
              <a:pPr/>
              <a:t>3</a:t>
            </a:fld>
            <a:endParaRPr lang="en-US" altLang="en-US"/>
          </a:p>
        </p:txBody>
      </p:sp>
      <p:pic>
        <p:nvPicPr>
          <p:cNvPr id="3" name="Hour of Code 2015 - WORLDWIDE.mp4">
            <a:hlinkClick r:id="" action="ppaction://media"/>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75" y="254000"/>
            <a:ext cx="86360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4"/>
          <p:cNvSpPr>
            <a:spLocks noChangeArrowheads="1"/>
          </p:cNvSpPr>
          <p:nvPr/>
        </p:nvSpPr>
        <p:spPr bwMode="auto">
          <a:xfrm>
            <a:off x="5021262" y="935595"/>
            <a:ext cx="390502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3600" dirty="0">
                <a:solidFill>
                  <a:srgbClr val="000000"/>
                </a:solidFill>
                <a:latin typeface="Segoe UI Light" panose="020B0502040204020203" pitchFamily="34" charset="0"/>
              </a:rPr>
              <a:t>¿Qué</a:t>
            </a:r>
            <a:r>
              <a:rPr lang="es-MX" dirty="0"/>
              <a:t> </a:t>
            </a:r>
            <a:r>
              <a:rPr lang="es-MX" altLang="en-US" sz="3600" dirty="0">
                <a:solidFill>
                  <a:srgbClr val="000000"/>
                </a:solidFill>
                <a:latin typeface="Segoe UI Light" panose="020B0502040204020203" pitchFamily="34" charset="0"/>
              </a:rPr>
              <a:t>es el código?</a:t>
            </a:r>
          </a:p>
          <a:p>
            <a:pPr eaLnBrk="1" hangingPunct="1">
              <a:buSzPct val="100000"/>
            </a:pPr>
            <a:endParaRPr lang="es-MX" altLang="en-US" sz="3600" dirty="0">
              <a:solidFill>
                <a:srgbClr val="000000"/>
              </a:solidFill>
              <a:latin typeface="Segoe UI Light" panose="020B0502040204020203" pitchFamily="34" charset="0"/>
              <a:ea typeface="Segoe Pro Light"/>
              <a:cs typeface="Segoe UI Light" panose="020B0502040204020203" pitchFamily="34" charset="0"/>
            </a:endParaRPr>
          </a:p>
          <a:p>
            <a:pPr eaLnBrk="1" hangingPunct="1">
              <a:buSzPct val="100000"/>
            </a:pPr>
            <a:r>
              <a:rPr lang="es-MX" altLang="en-US" sz="3600" dirty="0">
                <a:solidFill>
                  <a:srgbClr val="000000"/>
                </a:solidFill>
                <a:latin typeface="Segoe UI Light" panose="020B0502040204020203" pitchFamily="34" charset="0"/>
              </a:rPr>
              <a:t>¿En</a:t>
            </a:r>
            <a:r>
              <a:rPr lang="es-MX" dirty="0"/>
              <a:t> </a:t>
            </a:r>
            <a:r>
              <a:rPr lang="es-MX" altLang="en-US" sz="3600" dirty="0">
                <a:solidFill>
                  <a:srgbClr val="000000"/>
                </a:solidFill>
                <a:latin typeface="Segoe UI Light" panose="020B0502040204020203" pitchFamily="34" charset="0"/>
              </a:rPr>
              <a:t>qué</a:t>
            </a:r>
            <a:r>
              <a:rPr lang="es-MX" dirty="0"/>
              <a:t> </a:t>
            </a:r>
            <a:r>
              <a:rPr lang="es-MX" altLang="en-US" sz="3600" dirty="0">
                <a:solidFill>
                  <a:srgbClr val="000000"/>
                </a:solidFill>
                <a:latin typeface="Segoe UI Light" panose="020B0502040204020203" pitchFamily="34" charset="0"/>
              </a:rPr>
              <a:t>piensan</a:t>
            </a:r>
            <a:r>
              <a:rPr lang="es-MX" dirty="0"/>
              <a:t> </a:t>
            </a:r>
            <a:r>
              <a:rPr lang="es-MX" altLang="en-US" sz="3600" dirty="0">
                <a:solidFill>
                  <a:srgbClr val="000000"/>
                </a:solidFill>
                <a:latin typeface="Segoe UI Light" panose="020B0502040204020203" pitchFamily="34" charset="0"/>
              </a:rPr>
              <a:t>cuando</a:t>
            </a:r>
            <a:r>
              <a:rPr lang="es-MX" dirty="0"/>
              <a:t> </a:t>
            </a:r>
            <a:r>
              <a:rPr lang="es-MX" altLang="en-US" sz="3600" dirty="0">
                <a:solidFill>
                  <a:srgbClr val="000000"/>
                </a:solidFill>
                <a:latin typeface="Segoe UI Light" panose="020B0502040204020203" pitchFamily="34" charset="0"/>
              </a:rPr>
              <a:t>escuchan la palabra “código”?</a:t>
            </a:r>
          </a:p>
        </p:txBody>
      </p:sp>
      <p:sp>
        <p:nvSpPr>
          <p:cNvPr id="9220" name="Rectangle 6"/>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sz="3600" dirty="0">
                <a:solidFill>
                  <a:srgbClr val="FFFFFF"/>
                </a:solidFill>
                <a:latin typeface="Segoe UI Light" panose="020B0502040204020203" pitchFamily="34" charset="0"/>
              </a:rPr>
              <a:t>Pregunta</a:t>
            </a:r>
            <a:endParaRPr lang="es-MX" altLang="en-US"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922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IE" dirty="0"/>
              <a:t>¿</a:t>
            </a:r>
            <a:r>
              <a:rPr lang="en-IE" dirty="0" err="1"/>
              <a:t>Qué</a:t>
            </a:r>
            <a:r>
              <a:rPr lang="en-IE" dirty="0"/>
              <a:t> </a:t>
            </a:r>
            <a:r>
              <a:rPr lang="en-IE" dirty="0" err="1"/>
              <a:t>saben</a:t>
            </a:r>
            <a:r>
              <a:rPr lang="en-IE" dirty="0"/>
              <a:t> </a:t>
            </a:r>
            <a:r>
              <a:rPr lang="en-IE" dirty="0" err="1"/>
              <a:t>sobre</a:t>
            </a:r>
            <a:r>
              <a:rPr lang="en-IE" dirty="0"/>
              <a:t> "</a:t>
            </a:r>
            <a:r>
              <a:rPr lang="en-IE" dirty="0" err="1"/>
              <a:t>programación</a:t>
            </a:r>
            <a:r>
              <a:rPr lang="en-IE" dirty="0"/>
              <a:t>"?</a:t>
            </a:r>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7A18CFA5-6FC3-4DB0-BD70-ADE743EA97CC}" type="slidenum">
              <a:rPr lang="en-US" altLang="en-US" smtClean="0"/>
              <a:pPr/>
              <a:t>4</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75" y="-22225"/>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IE" dirty="0" err="1"/>
              <a:t>Escribir</a:t>
            </a:r>
            <a:r>
              <a:rPr lang="en-IE" dirty="0"/>
              <a:t> </a:t>
            </a:r>
            <a:r>
              <a:rPr lang="en-IE" dirty="0" err="1"/>
              <a:t>código</a:t>
            </a:r>
            <a:r>
              <a:rPr lang="en-IE" dirty="0"/>
              <a:t> se </a:t>
            </a:r>
            <a:r>
              <a:rPr lang="en-IE" dirty="0" err="1"/>
              <a:t>trata</a:t>
            </a:r>
            <a:r>
              <a:rPr lang="en-IE" dirty="0"/>
              <a:t> de...</a:t>
            </a:r>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FBE4BA66-04CD-4683-8369-B413028A5418}" type="slidenum">
              <a:rPr lang="en-US" altLang="en-US" smtClean="0"/>
              <a:pPr/>
              <a:t>5</a:t>
            </a:fld>
            <a:endParaRPr lang="en-US" altLang="en-US"/>
          </a:p>
        </p:txBody>
      </p:sp>
      <p:sp>
        <p:nvSpPr>
          <p:cNvPr id="11268" name="Rectangle 6"/>
          <p:cNvSpPr>
            <a:spLocks noChangeArrowheads="1"/>
          </p:cNvSpPr>
          <p:nvPr/>
        </p:nvSpPr>
        <p:spPr bwMode="auto">
          <a:xfrm>
            <a:off x="571500" y="1805442"/>
            <a:ext cx="3536043"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3600" dirty="0">
                <a:solidFill>
                  <a:srgbClr val="FFFFFF"/>
                </a:solidFill>
                <a:latin typeface="Segoe UI Light" panose="020B0502040204020203" pitchFamily="34" charset="0"/>
              </a:rPr>
              <a:t>Las aplicaciones y sitios web están</a:t>
            </a:r>
            <a:r>
              <a:rPr lang="es-MX" dirty="0"/>
              <a:t> </a:t>
            </a:r>
            <a:r>
              <a:rPr lang="es-MX" altLang="en-US" sz="3600" dirty="0">
                <a:solidFill>
                  <a:srgbClr val="FFFFFF"/>
                </a:solidFill>
                <a:latin typeface="Segoe UI Light" panose="020B0502040204020203" pitchFamily="34" charset="0"/>
              </a:rPr>
              <a:t>creados a base de código.</a:t>
            </a:r>
          </a:p>
        </p:txBody>
      </p:sp>
      <p:pic>
        <p:nvPicPr>
          <p:cNvPr id="11269" name="Picture 2" descr="La caricatura de un niño cierra los ojos y sonríe mientras piensa en las diferentes formas en que la programación está presente en su vida. Un robot, un elefante violeta, un teléfono móvil y una guitarra son algunas de las divertidas imágenes que surgen al azar desde de la cabeza del niño simbolizando su imaginación." title="La caricatura de un niño cierra los ojos y sonríe mientras piensa en las diferentes formas en que la programación está presente en su vida. Un robot, un elefante violeta, un teléfono móvil y una guitarra son algunas de las divertidas imágenes que surgen al azar desde de la cabeza del niño simbolizando su imaginació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254000"/>
            <a:ext cx="428148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11113"/>
            <a:ext cx="9117013" cy="571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IE" dirty="0" err="1"/>
              <a:t>Pueden</a:t>
            </a:r>
            <a:r>
              <a:rPr lang="en-IE" dirty="0"/>
              <a:t> </a:t>
            </a:r>
            <a:r>
              <a:rPr lang="en-IE" dirty="0" err="1"/>
              <a:t>comunicarse</a:t>
            </a:r>
            <a:r>
              <a:rPr lang="en-IE" dirty="0"/>
              <a:t> con </a:t>
            </a:r>
            <a:r>
              <a:rPr lang="en-IE" dirty="0" err="1"/>
              <a:t>computadores</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00D6280D-9001-4ABD-B477-9B2B5FC5D19E}" type="slidenum">
              <a:rPr lang="en-US" altLang="en-US" smtClean="0"/>
              <a:pPr/>
              <a:t>6</a:t>
            </a:fld>
            <a:endParaRPr lang="en-US" altLang="en-US"/>
          </a:p>
        </p:txBody>
      </p:sp>
      <p:pic>
        <p:nvPicPr>
          <p:cNvPr id="13316" name="Picture 11" descr="Un niño le dice &quot;¡Hola!&quot; a una tableta y un dispositivo móvil; los dispositivos solo responden &quot;?&quot; - No lo entienden porque no hablan el mismo idioma." title="Un niño le dice &quot;¡Hola!&quot; a una tableta y un dispositivo móvil; los dispositivos solo responden &quot;?&quot; - No lo entienden porque no hablan el mismo idioma."/>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175" y="1681163"/>
            <a:ext cx="2370138"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3318" name="TextBox 8"/>
          <p:cNvSpPr txBox="1">
            <a:spLocks noChangeArrowheads="1"/>
          </p:cNvSpPr>
          <p:nvPr/>
        </p:nvSpPr>
        <p:spPr bwMode="auto">
          <a:xfrm>
            <a:off x="2460625" y="682625"/>
            <a:ext cx="1508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sz="3600" dirty="0">
                <a:solidFill>
                  <a:srgbClr val="000000"/>
                </a:solidFill>
                <a:latin typeface="Segoe UI Light" panose="020B0502040204020203" pitchFamily="34" charset="0"/>
              </a:rPr>
              <a:t>¡Hola!</a:t>
            </a:r>
          </a:p>
        </p:txBody>
      </p:sp>
      <p:grpSp>
        <p:nvGrpSpPr>
          <p:cNvPr id="13319" name="Group 30"/>
          <p:cNvGrpSpPr>
            <a:grpSpLocks/>
          </p:cNvGrpSpPr>
          <p:nvPr/>
        </p:nvGrpSpPr>
        <p:grpSpPr bwMode="auto">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3324" name="TextBox 19"/>
            <p:cNvSpPr txBox="1">
              <a:spLocks noChangeArrowheads="1"/>
            </p:cNvSpPr>
            <p:nvPr/>
          </p:nvSpPr>
          <p:spPr bwMode="auto">
            <a:xfrm>
              <a:off x="5873750" y="682625"/>
              <a:ext cx="15081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sz="3600" dirty="0">
                  <a:solidFill>
                    <a:srgbClr val="000000"/>
                  </a:solidFill>
                  <a:latin typeface="Segoe UI Light" panose="020B0502040204020203" pitchFamily="34" charset="0"/>
                </a:rPr>
                <a:t>?</a:t>
              </a:r>
            </a:p>
          </p:txBody>
        </p:sp>
      </p:grpSp>
      <p:grpSp>
        <p:nvGrpSpPr>
          <p:cNvPr id="13320" name="Group 27" descr="Un niño le dice &quot;¡Hola!&quot; a una tableta y un dispositivo móvil; los dispositivos solo responden &quot;?&quot; - No lo entienden porque no hablan el mismo idioma." title="Un niño le dice &quot;¡Hola!&quot; a una tableta y un dispositivo móvil; los dispositivos solo responden &quot;?&quot; - No lo entienden porque no hablan el mismo idioma."/>
          <p:cNvGrpSpPr>
            <a:grpSpLocks/>
          </p:cNvGrpSpPr>
          <p:nvPr/>
        </p:nvGrpSpPr>
        <p:grpSpPr bwMode="auto">
          <a:xfrm>
            <a:off x="5005388" y="2965450"/>
            <a:ext cx="3440112" cy="1738313"/>
            <a:chOff x="5036497" y="3474096"/>
            <a:chExt cx="3440753" cy="1737095"/>
          </a:xfrm>
        </p:grpSpPr>
        <p:pic>
          <p:nvPicPr>
            <p:cNvPr id="13321"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s-ES" dirty="0"/>
              <a:t>Los computadores entienden el idioma de código</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840A0184-2482-40B4-8970-A5E8198DD7FA}" type="slidenum">
              <a:rPr lang="en-US" altLang="en-US" smtClean="0"/>
              <a:pPr/>
              <a:t>7</a:t>
            </a:fld>
            <a:endParaRPr lang="en-US" altLang="en-US"/>
          </a:p>
        </p:txBody>
      </p:sp>
      <p:pic>
        <p:nvPicPr>
          <p:cNvPr id="15364" name="Picture 9" descr="Una niña le habla a una tableta y a un dispositivo móvil en lenguaje de programación. Los dispositivos le entienden porque ella les habla en su mismo idioma: la programación." title="Una niña le habla a una tableta y a un dispositivo móvil en lenguaje de programación. Los dispositivos le entienden porque ella les habla en su mismo idioma: la programació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75" y="1952625"/>
            <a:ext cx="2951163"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5366" name="TextBox 16"/>
          <p:cNvSpPr txBox="1">
            <a:spLocks noChangeArrowheads="1"/>
          </p:cNvSpPr>
          <p:nvPr/>
        </p:nvSpPr>
        <p:spPr bwMode="auto">
          <a:xfrm>
            <a:off x="2492375" y="682625"/>
            <a:ext cx="1508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sz="3600" dirty="0">
                <a:solidFill>
                  <a:srgbClr val="000000"/>
                </a:solidFill>
                <a:latin typeface="Segoe UI Light" panose="020B0502040204020203" pitchFamily="34" charset="0"/>
              </a:rPr>
              <a:t>&lt;/&gt; {}</a:t>
            </a:r>
          </a:p>
        </p:txBody>
      </p:sp>
      <p:grpSp>
        <p:nvGrpSpPr>
          <p:cNvPr id="15367" name="Group 1"/>
          <p:cNvGrpSpPr>
            <a:grpSpLocks/>
          </p:cNvGrpSpPr>
          <p:nvPr/>
        </p:nvGrpSpPr>
        <p:grpSpPr bwMode="auto">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5372" name="TextBox 18"/>
            <p:cNvSpPr txBox="1">
              <a:spLocks noChangeArrowheads="1"/>
            </p:cNvSpPr>
            <p:nvPr/>
          </p:nvSpPr>
          <p:spPr bwMode="auto">
            <a:xfrm>
              <a:off x="4937124" y="1460500"/>
              <a:ext cx="15081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sz="3600" dirty="0">
                  <a:solidFill>
                    <a:srgbClr val="000000"/>
                  </a:solidFill>
                  <a:latin typeface="Segoe UI Light" panose="020B0502040204020203" pitchFamily="34" charset="0"/>
                </a:rPr>
                <a:t>:)</a:t>
              </a:r>
            </a:p>
          </p:txBody>
        </p:sp>
      </p:grpSp>
      <p:grpSp>
        <p:nvGrpSpPr>
          <p:cNvPr id="15368" name="Group 23" descr="Una niña le habla a una tableta y a un dispositivo móvil en lenguaje de programación. Los dispositivos le entienden porque ella les habla en su mismo idioma: la programación." title="Una niña le habla a una tableta y a un dispositivo móvil en lenguaje de programación. Los dispositivos le entienden porque ella les habla en su mismo idioma: la programación."/>
          <p:cNvGrpSpPr>
            <a:grpSpLocks/>
          </p:cNvGrpSpPr>
          <p:nvPr/>
        </p:nvGrpSpPr>
        <p:grpSpPr bwMode="auto">
          <a:xfrm>
            <a:off x="5005388" y="2965450"/>
            <a:ext cx="3440112" cy="1738313"/>
            <a:chOff x="5036497" y="3474096"/>
            <a:chExt cx="3440753" cy="1737095"/>
          </a:xfrm>
        </p:grpSpPr>
        <p:pic>
          <p:nvPicPr>
            <p:cNvPr id="15369"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6"/>
          <p:cNvSpPr>
            <a:spLocks noChangeArrowheads="1"/>
          </p:cNvSpPr>
          <p:nvPr/>
        </p:nvSpPr>
        <p:spPr bwMode="auto">
          <a:xfrm>
            <a:off x="647700" y="2540000"/>
            <a:ext cx="3695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es-MX" altLang="en-US" sz="3600" dirty="0">
                <a:solidFill>
                  <a:srgbClr val="FFFFFF"/>
                </a:solidFill>
                <a:latin typeface="Segoe UI Light" panose="020B0502040204020203" pitchFamily="34" charset="0"/>
              </a:rPr>
              <a:t>Escribir</a:t>
            </a:r>
            <a:r>
              <a:rPr lang="es-MX"/>
              <a:t> </a:t>
            </a:r>
            <a:r>
              <a:rPr lang="es-MX" altLang="en-US" sz="3600" dirty="0">
                <a:solidFill>
                  <a:srgbClr val="FFFFFF"/>
                </a:solidFill>
                <a:latin typeface="Segoe UI Light" panose="020B0502040204020203" pitchFamily="34" charset="0"/>
              </a:rPr>
              <a:t>código se trata de...</a:t>
            </a:r>
          </a:p>
        </p:txBody>
      </p:sp>
      <p:sp>
        <p:nvSpPr>
          <p:cNvPr id="4" name="Title 3" hidden="1"/>
          <p:cNvSpPr>
            <a:spLocks noGrp="1"/>
          </p:cNvSpPr>
          <p:nvPr>
            <p:ph type="ctrTitle"/>
          </p:nvPr>
        </p:nvSpPr>
        <p:spPr/>
        <p:txBody>
          <a:bodyPr/>
          <a:lstStyle/>
          <a:p>
            <a:r>
              <a:rPr lang="en-IE" dirty="0"/>
              <a:t>¿</a:t>
            </a:r>
            <a:r>
              <a:rPr lang="en-IE" dirty="0" err="1"/>
              <a:t>Qué</a:t>
            </a:r>
            <a:r>
              <a:rPr lang="en-IE" dirty="0"/>
              <a:t> </a:t>
            </a:r>
            <a:r>
              <a:rPr lang="en-IE" dirty="0" err="1"/>
              <a:t>es</a:t>
            </a:r>
            <a:r>
              <a:rPr lang="en-IE" dirty="0"/>
              <a:t> la </a:t>
            </a:r>
            <a:r>
              <a:rPr lang="en-IE" dirty="0" err="1"/>
              <a:t>programación</a:t>
            </a:r>
            <a:r>
              <a:rPr lang="en-IE" dirty="0"/>
              <a:t>?</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4C4EB1CF-7AF0-4D36-9139-F311DB4390AB}" type="slidenum">
              <a:rPr lang="en-US" altLang="en-US" smtClean="0"/>
              <a:pPr/>
              <a:t>8</a:t>
            </a:fld>
            <a:endParaRPr lang="en-US" altLang="en-US"/>
          </a:p>
        </p:txBody>
      </p:sp>
      <p:pic>
        <p:nvPicPr>
          <p:cNvPr id="17413" name="Picture 7" descr="Un robot y una tortuga están parados arriba de un bloque" title="Un robot y una tortuga están parados arriba de un bloqu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45050" y="828675"/>
            <a:ext cx="312102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6"/>
          <p:cNvSpPr>
            <a:spLocks noChangeArrowheads="1"/>
          </p:cNvSpPr>
          <p:nvPr/>
        </p:nvSpPr>
        <p:spPr bwMode="auto">
          <a:xfrm>
            <a:off x="223838" y="2884488"/>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es-MX" altLang="en-US" sz="3600" dirty="0">
                <a:solidFill>
                  <a:srgbClr val="FFFFFF"/>
                </a:solidFill>
                <a:latin typeface="Segoe UI Light" panose="020B0502040204020203" pitchFamily="34" charset="0"/>
              </a:rPr>
              <a:t>Resolución de problemas</a:t>
            </a:r>
            <a:endParaRPr lang="es-MX" altLang="en-US"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1946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IE" dirty="0"/>
              <a:t>Resolver </a:t>
            </a:r>
            <a:r>
              <a:rPr lang="en-IE" dirty="0" err="1"/>
              <a:t>problemas</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fld id="{1961A06F-77DF-4121-8F27-59A24C1D6A75}" type="slidenum">
              <a:rPr lang="en-US" altLang="en-US" smtClean="0"/>
              <a:pPr/>
              <a:t>9</a:t>
            </a:fld>
            <a:endParaRPr lang="en-US" altLang="en-US" dirty="0"/>
          </a:p>
        </p:txBody>
      </p:sp>
      <p:pic>
        <p:nvPicPr>
          <p:cNvPr id="19462" name="Picture 9" descr="Un colorido juguete para apilar anillos con forma humana, con un par de piernas y un par de ojos, parado arriba de un bloque." title="Un colorido juguete para apilar anillos con forma humana, con un par de piernas y un par de ojos, parado arriba de un bloqu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32488" y="1317625"/>
            <a:ext cx="1655762"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2776</Words>
  <Application>Microsoft Office PowerPoint</Application>
  <PresentationFormat>On-screen Show (16:10)</PresentationFormat>
  <Paragraphs>326</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handy</vt:lpstr>
      <vt:lpstr>Arial</vt:lpstr>
      <vt:lpstr>Calibri</vt:lpstr>
      <vt:lpstr>Calibri Light</vt:lpstr>
      <vt:lpstr>Segoe Pro</vt:lpstr>
      <vt:lpstr>Segoe Pro Light</vt:lpstr>
      <vt:lpstr>Segoe UI Light</vt:lpstr>
      <vt:lpstr>Office Theme</vt:lpstr>
      <vt:lpstr>Bienvenidos a la Hora de Código™</vt:lpstr>
      <vt:lpstr>Hablemos sobre código.</vt:lpstr>
      <vt:lpstr>Video de la Hora de Código™ de code.org</vt:lpstr>
      <vt:lpstr>¿Qué saben sobre "programación"?</vt:lpstr>
      <vt:lpstr>Escribir código se trata de...</vt:lpstr>
      <vt:lpstr>Pueden comunicarse con computadores</vt:lpstr>
      <vt:lpstr>Los computadores entienden el idioma de código</vt:lpstr>
      <vt:lpstr>¿Qué es la programación?</vt:lpstr>
      <vt:lpstr>Resolver problemas</vt:lpstr>
      <vt:lpstr>Usar la imaginación</vt:lpstr>
      <vt:lpstr>Trabajar con amigos</vt:lpstr>
      <vt:lpstr>¿Qué les gusta hacer?</vt:lpstr>
      <vt:lpstr>Permitan que la programación forme parte de las cosas que les encanta hacer</vt:lpstr>
      <vt:lpstr>How it goes down </vt:lpstr>
      <vt:lpstr>Buscar el tutorial</vt:lpstr>
      <vt:lpstr>Para terminar</vt:lpstr>
      <vt:lpstr>¿Qué piensan ahora de la programación?</vt:lpstr>
      <vt:lpstr>PowerPoint Presentation</vt:lpstr>
      <vt:lpstr>Próximos pasos</vt:lpstr>
      <vt:lpstr>¡Gracias por venir!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2015-11-21T12:46:48Z</dcterms:created>
  <dcterms:modified xsi:type="dcterms:W3CDTF">2017-10-31T04:45:31Z</dcterms:modified>
</cp:coreProperties>
</file>